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9" r:id="rId4"/>
    <p:sldId id="258" r:id="rId5"/>
    <p:sldId id="272" r:id="rId6"/>
    <p:sldId id="273" r:id="rId7"/>
    <p:sldId id="269" r:id="rId8"/>
    <p:sldId id="264" r:id="rId9"/>
    <p:sldId id="266" r:id="rId10"/>
    <p:sldId id="287" r:id="rId11"/>
    <p:sldId id="278" r:id="rId12"/>
    <p:sldId id="267" r:id="rId13"/>
    <p:sldId id="285" r:id="rId14"/>
    <p:sldId id="280" r:id="rId15"/>
    <p:sldId id="286" r:id="rId16"/>
    <p:sldId id="284" r:id="rId17"/>
    <p:sldId id="282" r:id="rId18"/>
    <p:sldId id="283" r:id="rId19"/>
    <p:sldId id="274" r:id="rId20"/>
    <p:sldId id="270" r:id="rId21"/>
    <p:sldId id="265" r:id="rId22"/>
    <p:sldId id="268" r:id="rId23"/>
    <p:sldId id="275" r:id="rId24"/>
    <p:sldId id="289" r:id="rId25"/>
    <p:sldId id="288" r:id="rId26"/>
    <p:sldId id="276" r:id="rId27"/>
    <p:sldId id="277" r:id="rId28"/>
    <p:sldId id="279" r:id="rId29"/>
    <p:sldId id="262" r:id="rId30"/>
  </p:sldIdLst>
  <p:sldSz cx="50800000" cy="39243000"/>
  <p:notesSz cx="39243000" cy="50800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AC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85429" autoAdjust="0"/>
  </p:normalViewPr>
  <p:slideViewPr>
    <p:cSldViewPr snapToGrid="0" snapToObjects="1">
      <p:cViewPr varScale="1">
        <p:scale>
          <a:sx n="17" d="100"/>
          <a:sy n="17" d="100"/>
        </p:scale>
        <p:origin x="129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58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75" y="6350000"/>
            <a:ext cx="22193250" cy="17145000"/>
          </a:xfrm>
          <a:prstGeom prst="rect">
            <a:avLst/>
          </a:prstGeom>
          <a:noFill/>
          <a:ln w="12700">
            <a:solidFill>
              <a:prstClr val="black"/>
            </a:solidFill>
          </a:ln>
        </p:spPr>
      </p:sp>
      <p:sp>
        <p:nvSpPr>
          <p:cNvPr id="3" name="Notes Placeholder 2"/>
          <p:cNvSpPr>
            <a:spLocks noGrp="1"/>
          </p:cNvSpPr>
          <p:nvPr>
            <p:ph type="body" idx="1"/>
          </p:nvPr>
        </p:nvSpPr>
        <p:spPr>
          <a:xfrm>
            <a:off x="3924300" y="24447500"/>
            <a:ext cx="31394400" cy="20002500"/>
          </a:xfrm>
          <a:prstGeom prst="rect">
            <a:avLst/>
          </a:prstGeom>
        </p:spPr>
        <p:txBody>
          <a:bodyPr/>
          <a:lstStyle/>
          <a:p>
            <a:r>
              <a:rPr lang="en-US" dirty="0"/>
              <a:t>Reduced fee include: Supplemental Security Income (SSI), Social Security Disability Income, US Railroad Retirement Board Disability, Illinois Teachers’ Retirement System Disability or Illinois State Universities Retirement System Disability.  We were unable to pull any veteran reduced fee data from the new or old system.  </a:t>
            </a:r>
          </a:p>
        </p:txBody>
      </p:sp>
    </p:spTree>
    <p:extLst>
      <p:ext uri="{BB962C8B-B14F-4D97-AF65-F5344CB8AC3E}">
        <p14:creationId xmlns:p14="http://schemas.microsoft.com/office/powerpoint/2010/main" val="4282305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75" y="6350000"/>
            <a:ext cx="22193250" cy="17145000"/>
          </a:xfrm>
          <a:prstGeom prst="rect">
            <a:avLst/>
          </a:prstGeom>
          <a:noFill/>
          <a:ln w="12700">
            <a:solidFill>
              <a:prstClr val="black"/>
            </a:solidFill>
          </a:ln>
        </p:spPr>
      </p:sp>
      <p:sp>
        <p:nvSpPr>
          <p:cNvPr id="3" name="Notes Placeholder 2"/>
          <p:cNvSpPr>
            <a:spLocks noGrp="1"/>
          </p:cNvSpPr>
          <p:nvPr>
            <p:ph type="body" idx="1"/>
          </p:nvPr>
        </p:nvSpPr>
        <p:spPr>
          <a:xfrm>
            <a:off x="3924300" y="24447500"/>
            <a:ext cx="31394400" cy="20002500"/>
          </a:xfrm>
          <a:prstGeom prst="rect">
            <a:avLst/>
          </a:prstGeom>
        </p:spPr>
        <p:txBody>
          <a:bodyPr/>
          <a:lstStyle/>
          <a:p>
            <a:r>
              <a:rPr lang="en-US" dirty="0"/>
              <a:t>Not listed in the graph due to low numbers: </a:t>
            </a:r>
          </a:p>
          <a:p>
            <a:r>
              <a:rPr lang="en-US" dirty="0"/>
              <a:t>IBS: 4.03% </a:t>
            </a:r>
          </a:p>
          <a:p>
            <a:r>
              <a:rPr lang="en-US" dirty="0"/>
              <a:t>Neuropathy: 3.55% </a:t>
            </a:r>
          </a:p>
          <a:p>
            <a:r>
              <a:rPr lang="en-US" dirty="0"/>
              <a:t>Severe fibromyalgia: 3.01% </a:t>
            </a:r>
          </a:p>
          <a:p>
            <a:r>
              <a:rPr lang="en-US" dirty="0"/>
              <a:t>Spinal cord disease – arachnoiditis: 2.98% </a:t>
            </a:r>
          </a:p>
          <a:p>
            <a:r>
              <a:rPr lang="en-US" dirty="0"/>
              <a:t>Rheumatoid arthritis: 2.00% </a:t>
            </a:r>
          </a:p>
          <a:p>
            <a:r>
              <a:rPr lang="en-US" dirty="0"/>
              <a:t>Traumatic brain injury and post-concussion syndrome: 1.30%</a:t>
            </a:r>
          </a:p>
          <a:p>
            <a:r>
              <a:rPr lang="en-US" dirty="0"/>
              <a:t>Seizures (including those characteristic of epilepsy): 1.18%</a:t>
            </a:r>
          </a:p>
          <a:p>
            <a:r>
              <a:rPr lang="en-US" dirty="0"/>
              <a:t>Multiple Sclerosis: 0.82%</a:t>
            </a:r>
          </a:p>
          <a:p>
            <a:r>
              <a:rPr lang="en-US" dirty="0"/>
              <a:t>Crohn's disease: 0.71%</a:t>
            </a:r>
          </a:p>
          <a:p>
            <a:r>
              <a:rPr lang="en-US" dirty="0"/>
              <a:t>Glaucoma: 0.62%</a:t>
            </a:r>
          </a:p>
          <a:p>
            <a:r>
              <a:rPr lang="en-US" dirty="0"/>
              <a:t>Spinal cord injury: 0.60%</a:t>
            </a:r>
          </a:p>
          <a:p>
            <a:r>
              <a:rPr lang="en-US" dirty="0"/>
              <a:t>Ulcerative colitis: 0.51%</a:t>
            </a:r>
          </a:p>
          <a:p>
            <a:r>
              <a:rPr lang="en-US" dirty="0"/>
              <a:t>Lupus: 0.45%</a:t>
            </a:r>
          </a:p>
          <a:p>
            <a:r>
              <a:rPr lang="en-US" dirty="0"/>
              <a:t>Positive status for human immunodeficiency virus: 0.44%</a:t>
            </a:r>
          </a:p>
          <a:p>
            <a:r>
              <a:rPr lang="en-US" dirty="0"/>
              <a:t>Residual limb pain: 0.44%</a:t>
            </a:r>
          </a:p>
          <a:p>
            <a:r>
              <a:rPr lang="en-US" dirty="0"/>
              <a:t>Autism: 0.37%</a:t>
            </a:r>
          </a:p>
          <a:p>
            <a:r>
              <a:rPr lang="en-US" dirty="0"/>
              <a:t>CRPS (Complex Regional Pain Syndromes Type II): 0.37%</a:t>
            </a:r>
          </a:p>
          <a:p>
            <a:r>
              <a:rPr lang="en-US" dirty="0"/>
              <a:t>Parkinson’s: 0.31%</a:t>
            </a:r>
          </a:p>
          <a:p>
            <a:r>
              <a:rPr lang="en-US" dirty="0"/>
              <a:t>Hepatitis C: 0.31%</a:t>
            </a:r>
          </a:p>
          <a:p>
            <a:r>
              <a:rPr lang="en-US" dirty="0"/>
              <a:t>Terminal: Cancer: 0.27%</a:t>
            </a:r>
          </a:p>
          <a:p>
            <a:r>
              <a:rPr lang="en-US" dirty="0"/>
              <a:t>Anorexia nervosa: 0.26%</a:t>
            </a:r>
          </a:p>
          <a:p>
            <a:r>
              <a:rPr lang="en-US" dirty="0"/>
              <a:t>Causalgia: 0.26%</a:t>
            </a:r>
          </a:p>
          <a:p>
            <a:r>
              <a:rPr lang="en-US" dirty="0"/>
              <a:t>Spinal cord disease – Other: 0.23%</a:t>
            </a:r>
          </a:p>
          <a:p>
            <a:r>
              <a:rPr lang="en-US" dirty="0"/>
              <a:t>Interstitial Cystitis: 0.23%</a:t>
            </a:r>
          </a:p>
          <a:p>
            <a:r>
              <a:rPr lang="en-US" dirty="0"/>
              <a:t>Sjogren's syndrome: 0.21%</a:t>
            </a:r>
          </a:p>
          <a:p>
            <a:r>
              <a:rPr lang="en-US" dirty="0"/>
              <a:t>Reflex Sympathetic Dystrophy RSD (Complex Regional Pain Syndromes Type I): 0.20%</a:t>
            </a:r>
          </a:p>
          <a:p>
            <a:r>
              <a:rPr lang="en-US" dirty="0"/>
              <a:t>Ehlers-Danlos syndrome: 0.19%</a:t>
            </a:r>
          </a:p>
          <a:p>
            <a:r>
              <a:rPr lang="en-US" dirty="0"/>
              <a:t>Cachexia/wasting syndrome: 0.18%</a:t>
            </a:r>
          </a:p>
          <a:p>
            <a:r>
              <a:rPr lang="en-US" dirty="0"/>
              <a:t>Chronic Inflammatory Demyelinating Polyneuropathy: 0.16%</a:t>
            </a:r>
          </a:p>
          <a:p>
            <a:r>
              <a:rPr lang="en-US" dirty="0"/>
              <a:t>Tourette’s: 0.14%</a:t>
            </a:r>
          </a:p>
          <a:p>
            <a:r>
              <a:rPr lang="en-US" dirty="0"/>
              <a:t>Agitation of Alzheimer's disease: 0.13%</a:t>
            </a:r>
          </a:p>
          <a:p>
            <a:r>
              <a:rPr lang="en-US" dirty="0"/>
              <a:t>Dystonia: 0.12%</a:t>
            </a:r>
          </a:p>
          <a:p>
            <a:r>
              <a:rPr lang="en-US" dirty="0"/>
              <a:t>Acquired immune deficiency syndrome: 0.11%</a:t>
            </a:r>
          </a:p>
          <a:p>
            <a:r>
              <a:rPr lang="en-US" dirty="0"/>
              <a:t>Arnold-Chiari malformation and Syringomyelia: 0.09%</a:t>
            </a:r>
          </a:p>
          <a:p>
            <a:r>
              <a:rPr lang="en-US" dirty="0"/>
              <a:t>Polycystic kidney disease: 0.06%</a:t>
            </a:r>
          </a:p>
          <a:p>
            <a:r>
              <a:rPr lang="en-US" dirty="0"/>
              <a:t>Muscular dystrophy: 0.054%</a:t>
            </a:r>
          </a:p>
          <a:p>
            <a:r>
              <a:rPr lang="en-US" dirty="0"/>
              <a:t>Myoclonus: 0.050%</a:t>
            </a:r>
          </a:p>
          <a:p>
            <a:r>
              <a:rPr lang="en-US" dirty="0"/>
              <a:t>Neurofibromatosis: 0.05%</a:t>
            </a:r>
          </a:p>
          <a:p>
            <a:r>
              <a:rPr lang="en-US" dirty="0"/>
              <a:t>Hydrocephalus: 0.05%</a:t>
            </a:r>
          </a:p>
          <a:p>
            <a:r>
              <a:rPr lang="en-US" dirty="0"/>
              <a:t>Amyotrophic lateral sclerosis: 0.04%</a:t>
            </a:r>
          </a:p>
          <a:p>
            <a:r>
              <a:rPr lang="en-US" dirty="0"/>
              <a:t>Seizures (including those characteristic of </a:t>
            </a:r>
            <a:r>
              <a:rPr lang="en-US" dirty="0" err="1"/>
              <a:t>epilespy</a:t>
            </a:r>
            <a:r>
              <a:rPr lang="en-US" dirty="0"/>
              <a:t>): 0.032%</a:t>
            </a:r>
          </a:p>
          <a:p>
            <a:r>
              <a:rPr lang="en-US" dirty="0"/>
              <a:t>Myasthenia Gravis: 0.03%</a:t>
            </a:r>
          </a:p>
          <a:p>
            <a:r>
              <a:rPr lang="en-US" dirty="0"/>
              <a:t>Spinal cord disease – syringomyelia: 0.016%</a:t>
            </a:r>
          </a:p>
          <a:p>
            <a:r>
              <a:rPr lang="en-US" dirty="0"/>
              <a:t>Spinal cord disease – </a:t>
            </a:r>
            <a:r>
              <a:rPr lang="en-US" dirty="0" err="1"/>
              <a:t>hydromyelia</a:t>
            </a:r>
            <a:r>
              <a:rPr lang="en-US" dirty="0"/>
              <a:t>: 0.016%</a:t>
            </a:r>
          </a:p>
          <a:p>
            <a:r>
              <a:rPr lang="en-US" dirty="0"/>
              <a:t>Spinocerebellar Ataxia (SCA): 0.011%</a:t>
            </a:r>
          </a:p>
          <a:p>
            <a:r>
              <a:rPr lang="en-US" dirty="0"/>
              <a:t>Fibrous dysplasia: 0.011%</a:t>
            </a:r>
          </a:p>
          <a:p>
            <a:r>
              <a:rPr lang="en-US" dirty="0"/>
              <a:t>Terminal: Traumatic brain injury and post-concussion syndrome: 0.009%</a:t>
            </a:r>
          </a:p>
          <a:p>
            <a:r>
              <a:rPr lang="en-US" dirty="0"/>
              <a:t>Spinal cord disease - </a:t>
            </a:r>
            <a:r>
              <a:rPr lang="en-US" dirty="0" err="1"/>
              <a:t>Tarlov</a:t>
            </a:r>
            <a:r>
              <a:rPr lang="en-US" dirty="0"/>
              <a:t> cysts: 0.009%</a:t>
            </a:r>
          </a:p>
          <a:p>
            <a:r>
              <a:rPr lang="en-US" dirty="0"/>
              <a:t>Terminal: Other: 0.009%</a:t>
            </a:r>
          </a:p>
          <a:p>
            <a:r>
              <a:rPr lang="en-US" dirty="0"/>
              <a:t>Terminal: Tourette’s: 0.007%</a:t>
            </a:r>
          </a:p>
          <a:p>
            <a:r>
              <a:rPr lang="en-US" dirty="0"/>
              <a:t>Nail-patella syndrome: 0.005%</a:t>
            </a:r>
          </a:p>
          <a:p>
            <a:r>
              <a:rPr lang="en-US" dirty="0"/>
              <a:t>Neuro-</a:t>
            </a:r>
            <a:r>
              <a:rPr lang="en-US" dirty="0" err="1"/>
              <a:t>Behcet's</a:t>
            </a:r>
            <a:r>
              <a:rPr lang="en-US" dirty="0"/>
              <a:t> autoimmune disease: 0.005%</a:t>
            </a:r>
          </a:p>
          <a:p>
            <a:r>
              <a:rPr lang="en-US" dirty="0"/>
              <a:t>Terminal: Positive status for human immunodeficiency virus: 0.002%</a:t>
            </a:r>
          </a:p>
          <a:p>
            <a:r>
              <a:rPr lang="en-US" dirty="0"/>
              <a:t>Terminal: Spinal cord disease - </a:t>
            </a:r>
            <a:r>
              <a:rPr lang="en-US" dirty="0" err="1"/>
              <a:t>Tarlov</a:t>
            </a:r>
            <a:r>
              <a:rPr lang="en-US" dirty="0"/>
              <a:t> cysts: 0.002%</a:t>
            </a:r>
          </a:p>
          <a:p>
            <a:r>
              <a:rPr lang="en-US" dirty="0"/>
              <a:t>Terminal: Amyotrophic lateral sclerosis: 0.002%</a:t>
            </a:r>
          </a:p>
          <a:p>
            <a:r>
              <a:rPr lang="en-US" dirty="0"/>
              <a:t>Terminal: Ulcerative colitis: 0.002%</a:t>
            </a:r>
          </a:p>
          <a:p>
            <a:endParaRPr lang="en-US" dirty="0"/>
          </a:p>
        </p:txBody>
      </p:sp>
    </p:spTree>
    <p:extLst>
      <p:ext uri="{BB962C8B-B14F-4D97-AF65-F5344CB8AC3E}">
        <p14:creationId xmlns:p14="http://schemas.microsoft.com/office/powerpoint/2010/main" val="357693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75" y="6350000"/>
            <a:ext cx="22193250" cy="17145000"/>
          </a:xfrm>
          <a:prstGeom prst="rect">
            <a:avLst/>
          </a:prstGeom>
          <a:noFill/>
          <a:ln w="12700">
            <a:solidFill>
              <a:prstClr val="black"/>
            </a:solidFill>
          </a:ln>
        </p:spPr>
      </p:sp>
      <p:sp>
        <p:nvSpPr>
          <p:cNvPr id="3" name="Notes Placeholder 2"/>
          <p:cNvSpPr>
            <a:spLocks noGrp="1"/>
          </p:cNvSpPr>
          <p:nvPr>
            <p:ph type="body" idx="1"/>
          </p:nvPr>
        </p:nvSpPr>
        <p:spPr>
          <a:xfrm>
            <a:off x="3924300" y="24447500"/>
            <a:ext cx="31394400" cy="20002500"/>
          </a:xfrm>
          <a:prstGeom prst="rect">
            <a:avLst/>
          </a:prstGeom>
        </p:spPr>
        <p:txBody>
          <a:bodyPr/>
          <a:lstStyle/>
          <a:p>
            <a:r>
              <a:rPr lang="en-US" dirty="0"/>
              <a:t>Autism, PTSD and seizures remain our top conditions for minors.  Cannabis has become increasingly popular in the Autism community over the past couple of years and parents are having great success with it.  I would love to see some research on this, maybe that is something the CROO can investigate.  </a:t>
            </a:r>
          </a:p>
        </p:txBody>
      </p:sp>
    </p:spTree>
    <p:extLst>
      <p:ext uri="{BB962C8B-B14F-4D97-AF65-F5344CB8AC3E}">
        <p14:creationId xmlns:p14="http://schemas.microsoft.com/office/powerpoint/2010/main" val="1376820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75" y="6350000"/>
            <a:ext cx="22193250" cy="17145000"/>
          </a:xfrm>
          <a:prstGeom prst="rect">
            <a:avLst/>
          </a:prstGeom>
          <a:noFill/>
          <a:ln w="12700">
            <a:solidFill>
              <a:prstClr val="black"/>
            </a:solidFill>
          </a:ln>
        </p:spPr>
      </p:sp>
      <p:sp>
        <p:nvSpPr>
          <p:cNvPr id="3" name="Notes Placeholder 2"/>
          <p:cNvSpPr>
            <a:spLocks noGrp="1"/>
          </p:cNvSpPr>
          <p:nvPr>
            <p:ph type="body" idx="1"/>
          </p:nvPr>
        </p:nvSpPr>
        <p:spPr>
          <a:xfrm>
            <a:off x="3924300" y="24447500"/>
            <a:ext cx="31394400" cy="20002500"/>
          </a:xfrm>
          <a:prstGeom prst="rect">
            <a:avLst/>
          </a:prstGeom>
        </p:spPr>
        <p:txBody>
          <a:bodyPr/>
          <a:lstStyle/>
          <a:p>
            <a:r>
              <a:rPr lang="en-US" dirty="0"/>
              <a:t>Terminal patient numbers have gone down, we believe this is because the process to apply for MCPP has become easier and cheaper giving patients more options. </a:t>
            </a:r>
          </a:p>
        </p:txBody>
      </p:sp>
    </p:spTree>
    <p:extLst>
      <p:ext uri="{BB962C8B-B14F-4D97-AF65-F5344CB8AC3E}">
        <p14:creationId xmlns:p14="http://schemas.microsoft.com/office/powerpoint/2010/main" val="2283578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75" y="6350000"/>
            <a:ext cx="22193250" cy="17145000"/>
          </a:xfrm>
          <a:prstGeom prst="rect">
            <a:avLst/>
          </a:prstGeom>
          <a:noFill/>
          <a:ln w="12700">
            <a:solidFill>
              <a:prstClr val="black"/>
            </a:solidFill>
          </a:ln>
        </p:spPr>
      </p:sp>
      <p:sp>
        <p:nvSpPr>
          <p:cNvPr id="3" name="Notes Placeholder 2"/>
          <p:cNvSpPr>
            <a:spLocks noGrp="1"/>
          </p:cNvSpPr>
          <p:nvPr>
            <p:ph type="body" idx="1"/>
          </p:nvPr>
        </p:nvSpPr>
        <p:spPr>
          <a:xfrm>
            <a:off x="3924300" y="24447500"/>
            <a:ext cx="31394400" cy="20002500"/>
          </a:xfrm>
          <a:prstGeom prst="rect">
            <a:avLst/>
          </a:prstGeom>
        </p:spPr>
        <p:txBody>
          <a:bodyPr/>
          <a:lstStyle/>
          <a:p>
            <a:r>
              <a:rPr lang="en-US" dirty="0"/>
              <a:t>Allotment is how much they can purchase in a two-week period.  However, patients are still only able to buy maximum 100mg edibles.  Medical Cannabis Patient Program would like to advocate to increasing medical edible doses to 500mg.  That is on the low end of industry standard.  All other states with both medical and recreational have increased edible doses for medical patients.  </a:t>
            </a:r>
          </a:p>
        </p:txBody>
      </p:sp>
    </p:spTree>
    <p:extLst>
      <p:ext uri="{BB962C8B-B14F-4D97-AF65-F5344CB8AC3E}">
        <p14:creationId xmlns:p14="http://schemas.microsoft.com/office/powerpoint/2010/main" val="3543807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75" y="6350000"/>
            <a:ext cx="22193250" cy="17145000"/>
          </a:xfrm>
          <a:prstGeom prst="rect">
            <a:avLst/>
          </a:prstGeom>
          <a:noFill/>
          <a:ln w="12700">
            <a:solidFill>
              <a:prstClr val="black"/>
            </a:solidFill>
          </a:ln>
        </p:spPr>
      </p:sp>
      <p:sp>
        <p:nvSpPr>
          <p:cNvPr id="3" name="Notes Placeholder 2"/>
          <p:cNvSpPr>
            <a:spLocks noGrp="1"/>
          </p:cNvSpPr>
          <p:nvPr>
            <p:ph type="body" idx="1"/>
          </p:nvPr>
        </p:nvSpPr>
        <p:spPr>
          <a:xfrm>
            <a:off x="3924300" y="24447500"/>
            <a:ext cx="31394400" cy="20002500"/>
          </a:xfrm>
          <a:prstGeom prst="rect">
            <a:avLst/>
          </a:prstGeom>
        </p:spPr>
        <p:txBody>
          <a:bodyPr/>
          <a:lstStyle/>
          <a:p>
            <a:r>
              <a:rPr lang="en-US" dirty="0"/>
              <a:t>When examining this chart, we must take into consideration two possible reasons patients would need increased allotment: 1.  increased tolerance due to daily use or 2.  decreased absorption due to their medical condition requiring them to have higher doses.  </a:t>
            </a:r>
          </a:p>
          <a:p>
            <a:r>
              <a:rPr lang="en-US" dirty="0"/>
              <a:t>Not listed due to low numbers:</a:t>
            </a:r>
          </a:p>
          <a:p>
            <a:r>
              <a:rPr lang="en-US" dirty="0"/>
              <a:t>Rheumatoid arthritis: 19</a:t>
            </a:r>
          </a:p>
          <a:p>
            <a:r>
              <a:rPr lang="en-US" dirty="0"/>
              <a:t>Osteoarthritis: 18</a:t>
            </a:r>
          </a:p>
          <a:p>
            <a:r>
              <a:rPr lang="en-US" dirty="0"/>
              <a:t>Reflex Sympathetic Dystrophy RSD (Complex Regional Pain Syndromes Type I): 15</a:t>
            </a:r>
          </a:p>
          <a:p>
            <a:r>
              <a:rPr lang="en-US" dirty="0"/>
              <a:t>Multiple Sclerosis: 14</a:t>
            </a:r>
          </a:p>
          <a:p>
            <a:r>
              <a:rPr lang="en-US" dirty="0"/>
              <a:t>Irritable bowel syndrome: 12</a:t>
            </a:r>
          </a:p>
          <a:p>
            <a:r>
              <a:rPr lang="en-US" dirty="0"/>
              <a:t>Crohn's disease: 10</a:t>
            </a:r>
          </a:p>
          <a:p>
            <a:r>
              <a:rPr lang="en-US" dirty="0"/>
              <a:t>Dystonia: 8</a:t>
            </a:r>
          </a:p>
          <a:p>
            <a:r>
              <a:rPr lang="en-US" dirty="0"/>
              <a:t>Glaucoma: 8</a:t>
            </a:r>
          </a:p>
          <a:p>
            <a:r>
              <a:rPr lang="en-US" dirty="0"/>
              <a:t>Residual limb pain: 8</a:t>
            </a:r>
          </a:p>
          <a:p>
            <a:r>
              <a:rPr lang="en-US" dirty="0"/>
              <a:t>Cachexia/wasting syndrome: 7</a:t>
            </a:r>
          </a:p>
          <a:p>
            <a:r>
              <a:rPr lang="en-US" dirty="0"/>
              <a:t>Causalgia: 7</a:t>
            </a:r>
          </a:p>
          <a:p>
            <a:r>
              <a:rPr lang="en-US" dirty="0"/>
              <a:t>Lupus: 7</a:t>
            </a:r>
          </a:p>
          <a:p>
            <a:r>
              <a:rPr lang="en-US" dirty="0"/>
              <a:t>Neuropathy: 7</a:t>
            </a:r>
          </a:p>
          <a:p>
            <a:r>
              <a:rPr lang="en-US" dirty="0"/>
              <a:t>Spinal cord disease – Other: 7</a:t>
            </a:r>
          </a:p>
          <a:p>
            <a:r>
              <a:rPr lang="en-US" dirty="0"/>
              <a:t>Acquired immune deficiency syndrome: 5</a:t>
            </a:r>
          </a:p>
          <a:p>
            <a:r>
              <a:rPr lang="en-US" dirty="0"/>
              <a:t>Chronic Inflammatory Demyelinating Polyneuropathy: 5</a:t>
            </a:r>
          </a:p>
          <a:p>
            <a:r>
              <a:rPr lang="en-US" dirty="0"/>
              <a:t>Hepatitis C: 5</a:t>
            </a:r>
          </a:p>
          <a:p>
            <a:r>
              <a:rPr lang="en-US" dirty="0"/>
              <a:t>Positive status for human immunodeficiency virus: 5</a:t>
            </a:r>
          </a:p>
          <a:p>
            <a:r>
              <a:rPr lang="en-US" dirty="0"/>
              <a:t>Myoclonus: 4</a:t>
            </a:r>
          </a:p>
          <a:p>
            <a:r>
              <a:rPr lang="en-US" dirty="0"/>
              <a:t>Interstitial Cystitis: 3</a:t>
            </a:r>
          </a:p>
          <a:p>
            <a:r>
              <a:rPr lang="en-US" dirty="0"/>
              <a:t>Sjogren's syndrome: 3</a:t>
            </a:r>
          </a:p>
          <a:p>
            <a:r>
              <a:rPr lang="en-US" dirty="0"/>
              <a:t>Neurofibromatosis: 2</a:t>
            </a:r>
          </a:p>
          <a:p>
            <a:r>
              <a:rPr lang="en-US" dirty="0"/>
              <a:t>Parkinson’s: 2</a:t>
            </a:r>
          </a:p>
          <a:p>
            <a:r>
              <a:rPr lang="en-US" dirty="0"/>
              <a:t>Ehlers-Danlos syndrome: 1</a:t>
            </a:r>
          </a:p>
          <a:p>
            <a:r>
              <a:rPr lang="en-US" dirty="0"/>
              <a:t>Fibrous dysplasia: 1</a:t>
            </a:r>
          </a:p>
          <a:p>
            <a:r>
              <a:rPr lang="en-US" dirty="0"/>
              <a:t>Muscular dystrophy: 1</a:t>
            </a:r>
          </a:p>
          <a:p>
            <a:r>
              <a:rPr lang="en-US" dirty="0"/>
              <a:t>Spinal cord disease – syringomyelia: 1</a:t>
            </a:r>
          </a:p>
          <a:p>
            <a:r>
              <a:rPr lang="en-US" dirty="0"/>
              <a:t>Spinal cord disease - </a:t>
            </a:r>
            <a:r>
              <a:rPr lang="en-US" dirty="0" err="1"/>
              <a:t>Tarlov</a:t>
            </a:r>
            <a:r>
              <a:rPr lang="en-US" dirty="0"/>
              <a:t> cysts: 1</a:t>
            </a:r>
          </a:p>
          <a:p>
            <a:r>
              <a:rPr lang="en-US" dirty="0"/>
              <a:t>Terminal: Cancer: 1</a:t>
            </a:r>
          </a:p>
          <a:p>
            <a:r>
              <a:rPr lang="en-US" dirty="0"/>
              <a:t>Tourette’s: 1</a:t>
            </a:r>
          </a:p>
          <a:p>
            <a:r>
              <a:rPr lang="en-US" dirty="0"/>
              <a:t>Ulcerative colitis: 1</a:t>
            </a:r>
          </a:p>
          <a:p>
            <a:endParaRPr lang="en-US" dirty="0"/>
          </a:p>
        </p:txBody>
      </p:sp>
    </p:spTree>
    <p:extLst>
      <p:ext uri="{BB962C8B-B14F-4D97-AF65-F5344CB8AC3E}">
        <p14:creationId xmlns:p14="http://schemas.microsoft.com/office/powerpoint/2010/main" val="2721780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75" y="6350000"/>
            <a:ext cx="22193250" cy="17145000"/>
          </a:xfrm>
          <a:prstGeom prst="rect">
            <a:avLst/>
          </a:prstGeom>
          <a:noFill/>
          <a:ln w="12700">
            <a:solidFill>
              <a:prstClr val="black"/>
            </a:solidFill>
          </a:ln>
        </p:spPr>
      </p:sp>
      <p:sp>
        <p:nvSpPr>
          <p:cNvPr id="3" name="Notes Placeholder 2"/>
          <p:cNvSpPr>
            <a:spLocks noGrp="1"/>
          </p:cNvSpPr>
          <p:nvPr>
            <p:ph type="body" idx="1"/>
          </p:nvPr>
        </p:nvSpPr>
        <p:spPr>
          <a:xfrm>
            <a:off x="3924300" y="24447500"/>
            <a:ext cx="31394400" cy="20002500"/>
          </a:xfrm>
          <a:prstGeom prst="rect">
            <a:avLst/>
          </a:prstGeom>
        </p:spPr>
        <p:txBody>
          <a:bodyPr/>
          <a:lstStyle/>
          <a:p>
            <a:r>
              <a:rPr lang="en-US" dirty="0"/>
              <a:t>CROO wanted to know if IDPH had any theories on why it is so female dominated for OAPP vs MCPP male dominated.  There are not as many providers who participate in OAPP and my best guest would be the type of patients these providers see.  Perhaps they work in a female dominated clinic.  Otherwise, I am unsure why females make up a larger percentage of OAPP.  </a:t>
            </a:r>
          </a:p>
        </p:txBody>
      </p:sp>
    </p:spTree>
    <p:extLst>
      <p:ext uri="{BB962C8B-B14F-4D97-AF65-F5344CB8AC3E}">
        <p14:creationId xmlns:p14="http://schemas.microsoft.com/office/powerpoint/2010/main" val="1272319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75" y="6350000"/>
            <a:ext cx="22193250" cy="17145000"/>
          </a:xfrm>
          <a:prstGeom prst="rect">
            <a:avLst/>
          </a:prstGeom>
          <a:noFill/>
          <a:ln w="12700">
            <a:solidFill>
              <a:prstClr val="black"/>
            </a:solidFill>
          </a:ln>
        </p:spPr>
      </p:sp>
      <p:sp>
        <p:nvSpPr>
          <p:cNvPr id="3" name="Notes Placeholder 2"/>
          <p:cNvSpPr>
            <a:spLocks noGrp="1"/>
          </p:cNvSpPr>
          <p:nvPr>
            <p:ph type="body" idx="1"/>
          </p:nvPr>
        </p:nvSpPr>
        <p:spPr>
          <a:xfrm>
            <a:off x="3924300" y="24447500"/>
            <a:ext cx="31394400" cy="20002500"/>
          </a:xfrm>
          <a:prstGeom prst="rect">
            <a:avLst/>
          </a:prstGeom>
        </p:spPr>
        <p:txBody>
          <a:bodyPr/>
          <a:lstStyle/>
          <a:p>
            <a:endParaRPr lang="en-US" dirty="0"/>
          </a:p>
        </p:txBody>
      </p:sp>
    </p:spTree>
    <p:extLst>
      <p:ext uri="{BB962C8B-B14F-4D97-AF65-F5344CB8AC3E}">
        <p14:creationId xmlns:p14="http://schemas.microsoft.com/office/powerpoint/2010/main" val="2090341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75" y="6350000"/>
            <a:ext cx="22193250" cy="17145000"/>
          </a:xfrm>
          <a:prstGeom prst="rect">
            <a:avLst/>
          </a:prstGeom>
          <a:noFill/>
          <a:ln w="12700">
            <a:solidFill>
              <a:prstClr val="black"/>
            </a:solidFill>
          </a:ln>
        </p:spPr>
      </p:sp>
      <p:sp>
        <p:nvSpPr>
          <p:cNvPr id="3" name="Notes Placeholder 2"/>
          <p:cNvSpPr>
            <a:spLocks noGrp="1"/>
          </p:cNvSpPr>
          <p:nvPr>
            <p:ph type="body" idx="1"/>
          </p:nvPr>
        </p:nvSpPr>
        <p:spPr>
          <a:xfrm>
            <a:off x="3924300" y="24447500"/>
            <a:ext cx="31394400" cy="20002500"/>
          </a:xfrm>
          <a:prstGeom prst="rect">
            <a:avLst/>
          </a:prstGeom>
        </p:spPr>
        <p:txBody>
          <a:bodyPr/>
          <a:lstStyle/>
          <a:p>
            <a:r>
              <a:rPr lang="en-US" dirty="0"/>
              <a:t>Above you can see we have a rapid incline of MCPP patients and a steady decline of OAPP patients.  Medical Cannabis believes this is due to the increase in number of conditions to MCPP and the decrease in prices.  </a:t>
            </a:r>
          </a:p>
        </p:txBody>
      </p:sp>
    </p:spTree>
    <p:extLst>
      <p:ext uri="{BB962C8B-B14F-4D97-AF65-F5344CB8AC3E}">
        <p14:creationId xmlns:p14="http://schemas.microsoft.com/office/powerpoint/2010/main" val="457871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2045275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75" y="6350000"/>
            <a:ext cx="22193250" cy="17145000"/>
          </a:xfrm>
          <a:prstGeom prst="rect">
            <a:avLst/>
          </a:prstGeom>
          <a:noFill/>
          <a:ln w="12700">
            <a:solidFill>
              <a:prstClr val="black"/>
            </a:solidFill>
          </a:ln>
        </p:spPr>
      </p:sp>
      <p:sp>
        <p:nvSpPr>
          <p:cNvPr id="3" name="Notes Placeholder 2"/>
          <p:cNvSpPr>
            <a:spLocks noGrp="1"/>
          </p:cNvSpPr>
          <p:nvPr>
            <p:ph type="body" idx="1"/>
          </p:nvPr>
        </p:nvSpPr>
        <p:spPr>
          <a:xfrm>
            <a:off x="3924300" y="24447500"/>
            <a:ext cx="31394400" cy="20002500"/>
          </a:xfrm>
          <a:prstGeom prst="rect">
            <a:avLst/>
          </a:prstGeom>
        </p:spPr>
        <p:txBody>
          <a:bodyPr/>
          <a:lstStyle/>
          <a:p>
            <a:r>
              <a:rPr lang="en-US" dirty="0"/>
              <a:t>Cook county remains our highest number of patients.  One of our main goals this year is to get the local health departments in cook county to participate in our program.  Their participation would mean patients could go for free application help and our program would pay the health department $25 per patient they assist.  We currently have 21 counties participating in our program.  </a:t>
            </a:r>
          </a:p>
        </p:txBody>
      </p:sp>
    </p:spTree>
    <p:extLst>
      <p:ext uri="{BB962C8B-B14F-4D97-AF65-F5344CB8AC3E}">
        <p14:creationId xmlns:p14="http://schemas.microsoft.com/office/powerpoint/2010/main" val="727053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75" y="6350000"/>
            <a:ext cx="22193250" cy="17145000"/>
          </a:xfrm>
          <a:prstGeom prst="rect">
            <a:avLst/>
          </a:prstGeom>
          <a:noFill/>
          <a:ln w="12700">
            <a:solidFill>
              <a:prstClr val="black"/>
            </a:solidFill>
          </a:ln>
        </p:spPr>
      </p:sp>
      <p:sp>
        <p:nvSpPr>
          <p:cNvPr id="3" name="Notes Placeholder 2"/>
          <p:cNvSpPr>
            <a:spLocks noGrp="1"/>
          </p:cNvSpPr>
          <p:nvPr>
            <p:ph type="body" idx="1"/>
          </p:nvPr>
        </p:nvSpPr>
        <p:spPr>
          <a:xfrm>
            <a:off x="3924300" y="24447500"/>
            <a:ext cx="31394400" cy="20002500"/>
          </a:xfrm>
          <a:prstGeom prst="rect">
            <a:avLst/>
          </a:prstGeom>
        </p:spPr>
        <p:txBody>
          <a:bodyPr/>
          <a:lstStyle/>
          <a:p>
            <a:r>
              <a:rPr lang="en-US" dirty="0"/>
              <a:t>HB1443 (on July 15 2021) removes the requirement for patients to have to designate one dispensary at a time.  Patients are now able to purchase at any dispensary.  This data was pulled on 6/30/2021 to give you an idea of where our patients are getting their cannabis from.  This data will not be available for next years report. </a:t>
            </a:r>
          </a:p>
        </p:txBody>
      </p:sp>
    </p:spTree>
    <p:extLst>
      <p:ext uri="{BB962C8B-B14F-4D97-AF65-F5344CB8AC3E}">
        <p14:creationId xmlns:p14="http://schemas.microsoft.com/office/powerpoint/2010/main" val="4215015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75" y="6350000"/>
            <a:ext cx="22193250" cy="17145000"/>
          </a:xfrm>
          <a:prstGeom prst="rect">
            <a:avLst/>
          </a:prstGeom>
          <a:noFill/>
          <a:ln w="12700">
            <a:solidFill>
              <a:prstClr val="black"/>
            </a:solidFill>
          </a:ln>
        </p:spPr>
      </p:sp>
      <p:sp>
        <p:nvSpPr>
          <p:cNvPr id="3" name="Notes Placeholder 2"/>
          <p:cNvSpPr>
            <a:spLocks noGrp="1"/>
          </p:cNvSpPr>
          <p:nvPr>
            <p:ph type="body" idx="1"/>
          </p:nvPr>
        </p:nvSpPr>
        <p:spPr>
          <a:xfrm>
            <a:off x="3924300" y="24447500"/>
            <a:ext cx="31394400" cy="20002500"/>
          </a:xfrm>
          <a:prstGeom prst="rect">
            <a:avLst/>
          </a:prstGeom>
        </p:spPr>
        <p:txBody>
          <a:bodyPr/>
          <a:lstStyle/>
          <a:p>
            <a:r>
              <a:rPr lang="en-US" dirty="0"/>
              <a:t>Next year there will be an added “X” gender.</a:t>
            </a:r>
          </a:p>
        </p:txBody>
      </p:sp>
    </p:spTree>
    <p:extLst>
      <p:ext uri="{BB962C8B-B14F-4D97-AF65-F5344CB8AC3E}">
        <p14:creationId xmlns:p14="http://schemas.microsoft.com/office/powerpoint/2010/main" val="3962927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75" y="6350000"/>
            <a:ext cx="22193250" cy="17145000"/>
          </a:xfrm>
          <a:prstGeom prst="rect">
            <a:avLst/>
          </a:prstGeom>
          <a:noFill/>
          <a:ln w="12700">
            <a:solidFill>
              <a:prstClr val="black"/>
            </a:solidFill>
          </a:ln>
        </p:spPr>
      </p:sp>
      <p:sp>
        <p:nvSpPr>
          <p:cNvPr id="3" name="Notes Placeholder 2"/>
          <p:cNvSpPr>
            <a:spLocks noGrp="1"/>
          </p:cNvSpPr>
          <p:nvPr>
            <p:ph type="body" idx="1"/>
          </p:nvPr>
        </p:nvSpPr>
        <p:spPr>
          <a:xfrm>
            <a:off x="3924300" y="24447500"/>
            <a:ext cx="31394400" cy="20002500"/>
          </a:xfrm>
          <a:prstGeom prst="rect">
            <a:avLst/>
          </a:prstGeom>
        </p:spPr>
        <p:txBody>
          <a:bodyPr/>
          <a:lstStyle/>
          <a:p>
            <a:r>
              <a:rPr lang="en-US" dirty="0"/>
              <a:t>It is important to note that the Governor implemented an emergency procedure in March, 2020 to renew Medical Cannabis cards for 1 year free of cost for those patients whose cards were set to expire between March 20th- September 30th, 2020.  This was extended through July 30th 2021.  Next year we expect the number to decrease as patients will not be automatically renewed.  </a:t>
            </a:r>
          </a:p>
          <a:p>
            <a:endParaRPr lang="en-US" dirty="0"/>
          </a:p>
        </p:txBody>
      </p:sp>
    </p:spTree>
    <p:extLst>
      <p:ext uri="{BB962C8B-B14F-4D97-AF65-F5344CB8AC3E}">
        <p14:creationId xmlns:p14="http://schemas.microsoft.com/office/powerpoint/2010/main" val="1201201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10.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4" name="Object 3" descr="preencoded.png"/>
          <p:cNvPicPr>
            <a:picLocks noChangeAspect="1"/>
          </p:cNvPicPr>
          <p:nvPr/>
        </p:nvPicPr>
        <p:blipFill>
          <a:blip r:embed="rId3">
            <a:duotone>
              <a:schemeClr val="accent1">
                <a:shade val="45000"/>
                <a:satMod val="135000"/>
              </a:schemeClr>
              <a:prstClr val="white"/>
            </a:duotone>
          </a:blip>
          <a:stretch>
            <a:fillRect/>
          </a:stretch>
        </p:blipFill>
        <p:spPr>
          <a:xfrm>
            <a:off x="0" y="0"/>
            <a:ext cx="50848106" cy="21503409"/>
          </a:xfrm>
          <a:prstGeom prst="rect">
            <a:avLst/>
          </a:prstGeom>
        </p:spPr>
      </p:pic>
      <p:sp>
        <p:nvSpPr>
          <p:cNvPr id="3" name="Rectangle 2">
            <a:extLst>
              <a:ext uri="{FF2B5EF4-FFF2-40B4-BE49-F238E27FC236}">
                <a16:creationId xmlns:a16="http://schemas.microsoft.com/office/drawing/2014/main" id="{901BC2E7-D1CC-41D9-B277-727069D7CA04}"/>
              </a:ext>
            </a:extLst>
          </p:cNvPr>
          <p:cNvSpPr/>
          <p:nvPr/>
        </p:nvSpPr>
        <p:spPr>
          <a:xfrm>
            <a:off x="1" y="-20547"/>
            <a:ext cx="50848106" cy="21523955"/>
          </a:xfrm>
          <a:prstGeom prst="rect">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8" name="Object 7" descr="preencoded.png"/>
          <p:cNvPicPr>
            <a:picLocks noChangeAspect="1"/>
          </p:cNvPicPr>
          <p:nvPr/>
        </p:nvPicPr>
        <p:blipFill>
          <a:blip r:embed="rId4"/>
          <a:stretch>
            <a:fillRect/>
          </a:stretch>
        </p:blipFill>
        <p:spPr>
          <a:xfrm>
            <a:off x="2405303" y="7934432"/>
            <a:ext cx="1417011" cy="10309976"/>
          </a:xfrm>
          <a:prstGeom prst="rect">
            <a:avLst/>
          </a:prstGeom>
        </p:spPr>
      </p:pic>
      <p:sp>
        <p:nvSpPr>
          <p:cNvPr id="11" name="Object 10"/>
          <p:cNvSpPr txBox="1"/>
          <p:nvPr/>
        </p:nvSpPr>
        <p:spPr>
          <a:xfrm>
            <a:off x="4810606" y="14528030"/>
            <a:ext cx="38263561" cy="3559848"/>
          </a:xfrm>
          <a:prstGeom prst="rect">
            <a:avLst/>
          </a:prstGeom>
          <a:noFill/>
        </p:spPr>
        <p:txBody>
          <a:bodyPr wrap="square" rtlCol="0" anchor="ctr"/>
          <a:lstStyle/>
          <a:p>
            <a:pPr>
              <a:buNone/>
            </a:pPr>
            <a:r>
              <a:rPr lang="en-US" sz="26500" b="1" dirty="0">
                <a:solidFill>
                  <a:srgbClr val="000000"/>
                </a:solidFill>
                <a:latin typeface="Calibri" panose="020F0502020204030204" pitchFamily="34" charset="0"/>
                <a:ea typeface="Karla" pitchFamily="34" charset="-122"/>
                <a:cs typeface="Calibri" panose="020F0502020204030204" pitchFamily="34" charset="0"/>
              </a:rPr>
              <a:t>Medical Cannabis Patient Program</a:t>
            </a:r>
            <a:endParaRPr lang="en-US" dirty="0">
              <a:latin typeface="Calibri" panose="020F0502020204030204" pitchFamily="34" charset="0"/>
              <a:cs typeface="Calibri" panose="020F0502020204030204" pitchFamily="34" charset="0"/>
            </a:endParaRPr>
          </a:p>
        </p:txBody>
      </p:sp>
      <p:sp>
        <p:nvSpPr>
          <p:cNvPr id="12" name="Object 11"/>
          <p:cNvSpPr txBox="1"/>
          <p:nvPr/>
        </p:nvSpPr>
        <p:spPr>
          <a:xfrm>
            <a:off x="4810605" y="7841288"/>
            <a:ext cx="45051089" cy="5676515"/>
          </a:xfrm>
          <a:prstGeom prst="rect">
            <a:avLst/>
          </a:prstGeom>
          <a:noFill/>
        </p:spPr>
        <p:txBody>
          <a:bodyPr wrap="square" rtlCol="0" anchor="ctr"/>
          <a:lstStyle/>
          <a:p>
            <a:pPr>
              <a:buNone/>
            </a:pPr>
            <a:r>
              <a:rPr lang="en-US" sz="27300" b="1" dirty="0">
                <a:solidFill>
                  <a:srgbClr val="FFFFFF"/>
                </a:solidFill>
                <a:latin typeface="Calibri" panose="020F0502020204030204" pitchFamily="34" charset="0"/>
                <a:ea typeface="Karla" pitchFamily="34" charset="-122"/>
                <a:cs typeface="Calibri" panose="020F0502020204030204" pitchFamily="34" charset="0"/>
              </a:rPr>
              <a:t>2021 ANNUAL REPORT</a:t>
            </a:r>
            <a:endParaRPr lang="en-US" sz="1200" dirty="0">
              <a:latin typeface="Calibri" panose="020F0502020204030204" pitchFamily="34" charset="0"/>
              <a:cs typeface="Calibri" panose="020F0502020204030204" pitchFamily="34" charset="0"/>
            </a:endParaRPr>
          </a:p>
        </p:txBody>
      </p:sp>
      <p:sp>
        <p:nvSpPr>
          <p:cNvPr id="13" name="Object 12"/>
          <p:cNvSpPr txBox="1"/>
          <p:nvPr/>
        </p:nvSpPr>
        <p:spPr>
          <a:xfrm>
            <a:off x="2405304" y="35983333"/>
            <a:ext cx="27164290" cy="673485"/>
          </a:xfrm>
          <a:prstGeom prst="rect">
            <a:avLst/>
          </a:prstGeom>
          <a:noFill/>
        </p:spPr>
        <p:txBody>
          <a:bodyPr wrap="square" rtlCol="0" anchor="ctr"/>
          <a:lstStyle/>
          <a:p>
            <a:pPr>
              <a:buNone/>
            </a:pPr>
            <a:r>
              <a:rPr lang="en-US" sz="5700" b="1" dirty="0">
                <a:solidFill>
                  <a:srgbClr val="000000"/>
                </a:solidFill>
                <a:latin typeface="Calibri" panose="020F0502020204030204" pitchFamily="34" charset="0"/>
                <a:ea typeface="Karla" pitchFamily="34" charset="-122"/>
                <a:cs typeface="Calibri" panose="020F0502020204030204" pitchFamily="34" charset="0"/>
              </a:rPr>
              <a:t>Myles J. Willingham</a:t>
            </a:r>
          </a:p>
          <a:p>
            <a:pPr>
              <a:buNone/>
            </a:pPr>
            <a:r>
              <a:rPr lang="en-US" sz="5700" b="1" dirty="0">
                <a:solidFill>
                  <a:srgbClr val="000000"/>
                </a:solidFill>
                <a:latin typeface="Calibri" panose="020F0502020204030204" pitchFamily="34" charset="0"/>
                <a:ea typeface="Karla" pitchFamily="34" charset="-122"/>
                <a:cs typeface="Calibri" panose="020F0502020204030204" pitchFamily="34" charset="0"/>
              </a:rPr>
              <a:t>Division Chief of Medical Cannabis Patient Program</a:t>
            </a:r>
            <a:endParaRPr lang="en-US" dirty="0">
              <a:latin typeface="Calibri" panose="020F0502020204030204" pitchFamily="34" charset="0"/>
              <a:cs typeface="Calibri" panose="020F0502020204030204" pitchFamily="34" charset="0"/>
            </a:endParaRPr>
          </a:p>
        </p:txBody>
      </p:sp>
      <p:pic>
        <p:nvPicPr>
          <p:cNvPr id="1030" name="Picture 6" descr="Workplace inspections: 4 key questions answered | Canadian Occupational  Safety">
            <a:extLst>
              <a:ext uri="{FF2B5EF4-FFF2-40B4-BE49-F238E27FC236}">
                <a16:creationId xmlns:a16="http://schemas.microsoft.com/office/drawing/2014/main" id="{2815F9E6-37CB-48F9-AB60-41D2EF7B4F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05" b="1599"/>
          <a:stretch/>
        </p:blipFill>
        <p:spPr bwMode="auto">
          <a:xfrm>
            <a:off x="-1" y="21523955"/>
            <a:ext cx="17517980" cy="125122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ur Cultivation Site - The Heirloom Collective">
            <a:extLst>
              <a:ext uri="{FF2B5EF4-FFF2-40B4-BE49-F238E27FC236}">
                <a16:creationId xmlns:a16="http://schemas.microsoft.com/office/drawing/2014/main" id="{34C14547-AA0E-4C17-B079-581BBC929D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8393" y="47300188"/>
            <a:ext cx="21031200" cy="70104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10 clothes shopping mistakes to avoid making - Reviewed">
            <a:extLst>
              <a:ext uri="{FF2B5EF4-FFF2-40B4-BE49-F238E27FC236}">
                <a16:creationId xmlns:a16="http://schemas.microsoft.com/office/drawing/2014/main" id="{EE784D87-583B-4DEA-8B23-DD8A910FDC9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119" t="13519" r="21320" b="10314"/>
          <a:stretch/>
        </p:blipFill>
        <p:spPr bwMode="auto">
          <a:xfrm>
            <a:off x="33764775" y="21523955"/>
            <a:ext cx="17083332" cy="1251223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US DEA moves to expand cannabis for research">
            <a:extLst>
              <a:ext uri="{FF2B5EF4-FFF2-40B4-BE49-F238E27FC236}">
                <a16:creationId xmlns:a16="http://schemas.microsoft.com/office/drawing/2014/main" id="{67288A86-0B23-4645-8F95-EA12E6FD2B4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928" t="4098" b="1532"/>
          <a:stretch/>
        </p:blipFill>
        <p:spPr bwMode="auto">
          <a:xfrm>
            <a:off x="16967200" y="21523954"/>
            <a:ext cx="16919286" cy="125122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FAC6E"/>
        </a:solidFill>
        <a:effectLst/>
      </p:bgPr>
    </p:bg>
    <p:spTree>
      <p:nvGrpSpPr>
        <p:cNvPr id="1" name=""/>
        <p:cNvGrpSpPr/>
        <p:nvPr/>
      </p:nvGrpSpPr>
      <p:grpSpPr>
        <a:xfrm>
          <a:off x="0" y="0"/>
          <a:ext cx="0" cy="0"/>
          <a:chOff x="0" y="0"/>
          <a:chExt cx="0" cy="0"/>
        </a:xfrm>
      </p:grpSpPr>
      <p:pic>
        <p:nvPicPr>
          <p:cNvPr id="2" name="Picture 1" descr="Chart, line chart&#10;&#10;Description automatically generated">
            <a:extLst>
              <a:ext uri="{FF2B5EF4-FFF2-40B4-BE49-F238E27FC236}">
                <a16:creationId xmlns:a16="http://schemas.microsoft.com/office/drawing/2014/main" id="{737F2692-85E3-4DED-9CF2-536889EBB4B7}"/>
              </a:ext>
            </a:extLst>
          </p:cNvPr>
          <p:cNvPicPr>
            <a:picLocks noChangeAspect="1"/>
          </p:cNvPicPr>
          <p:nvPr/>
        </p:nvPicPr>
        <p:blipFill>
          <a:blip r:embed="rId3"/>
          <a:stretch>
            <a:fillRect/>
          </a:stretch>
        </p:blipFill>
        <p:spPr>
          <a:xfrm>
            <a:off x="860379" y="5342021"/>
            <a:ext cx="48948971" cy="28635158"/>
          </a:xfrm>
          <a:prstGeom prst="rect">
            <a:avLst/>
          </a:prstGeom>
          <a:solidFill>
            <a:srgbClr val="7FAC6E"/>
          </a:solidFill>
        </p:spPr>
      </p:pic>
    </p:spTree>
    <p:extLst>
      <p:ext uri="{BB962C8B-B14F-4D97-AF65-F5344CB8AC3E}">
        <p14:creationId xmlns:p14="http://schemas.microsoft.com/office/powerpoint/2010/main" val="2994323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FAC6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99BDB7-FA7D-40F5-8731-E259FB0F8C9C}"/>
              </a:ext>
            </a:extLst>
          </p:cNvPr>
          <p:cNvPicPr>
            <a:picLocks noChangeAspect="1"/>
          </p:cNvPicPr>
          <p:nvPr/>
        </p:nvPicPr>
        <p:blipFill>
          <a:blip r:embed="rId3"/>
          <a:stretch>
            <a:fillRect/>
          </a:stretch>
        </p:blipFill>
        <p:spPr>
          <a:xfrm>
            <a:off x="1516726" y="5266126"/>
            <a:ext cx="47766547" cy="28710747"/>
          </a:xfrm>
          <a:prstGeom prst="rect">
            <a:avLst/>
          </a:prstGeom>
        </p:spPr>
      </p:pic>
    </p:spTree>
    <p:extLst>
      <p:ext uri="{BB962C8B-B14F-4D97-AF65-F5344CB8AC3E}">
        <p14:creationId xmlns:p14="http://schemas.microsoft.com/office/powerpoint/2010/main" val="3507956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FAC6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F2D275-EF04-47DA-AC60-7B8CDE89E7B2}"/>
              </a:ext>
            </a:extLst>
          </p:cNvPr>
          <p:cNvPicPr>
            <a:picLocks noChangeAspect="1"/>
          </p:cNvPicPr>
          <p:nvPr/>
        </p:nvPicPr>
        <p:blipFill>
          <a:blip r:embed="rId3"/>
          <a:stretch>
            <a:fillRect/>
          </a:stretch>
        </p:blipFill>
        <p:spPr>
          <a:xfrm>
            <a:off x="405976" y="6807200"/>
            <a:ext cx="49428823" cy="25341888"/>
          </a:xfrm>
          <a:prstGeom prst="rect">
            <a:avLst/>
          </a:prstGeom>
        </p:spPr>
      </p:pic>
    </p:spTree>
    <p:extLst>
      <p:ext uri="{BB962C8B-B14F-4D97-AF65-F5344CB8AC3E}">
        <p14:creationId xmlns:p14="http://schemas.microsoft.com/office/powerpoint/2010/main" val="2817400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FAC6E"/>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800000" cy="39243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776904" y="-5774450"/>
            <a:ext cx="39243000" cy="50796804"/>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629" y="0"/>
            <a:ext cx="37795191" cy="39240550"/>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399329" y="-162882"/>
            <a:ext cx="28007783" cy="50806442"/>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E74591-594D-447D-B9C3-9CF366E12F48}"/>
              </a:ext>
            </a:extLst>
          </p:cNvPr>
          <p:cNvSpPr txBox="1"/>
          <p:nvPr/>
        </p:nvSpPr>
        <p:spPr>
          <a:xfrm>
            <a:off x="2598821" y="37249768"/>
            <a:ext cx="45912505" cy="1631216"/>
          </a:xfrm>
          <a:prstGeom prst="rect">
            <a:avLst/>
          </a:prstGeom>
          <a:noFill/>
        </p:spPr>
        <p:txBody>
          <a:bodyPr wrap="square" rtlCol="0">
            <a:spAutoFit/>
          </a:bodyPr>
          <a:lstStyle/>
          <a:p>
            <a:r>
              <a:rPr lang="en-US" sz="10000" dirty="0">
                <a:solidFill>
                  <a:schemeClr val="bg1"/>
                </a:solidFill>
              </a:rPr>
              <a:t>Note: “minor” describes ages 0-17, this data does not include patients from 18-20</a:t>
            </a:r>
          </a:p>
        </p:txBody>
      </p:sp>
      <p:pic>
        <p:nvPicPr>
          <p:cNvPr id="4" name="Picture 3">
            <a:extLst>
              <a:ext uri="{FF2B5EF4-FFF2-40B4-BE49-F238E27FC236}">
                <a16:creationId xmlns:a16="http://schemas.microsoft.com/office/drawing/2014/main" id="{ABC5303A-2954-4E3D-BE6E-808138ABD008}"/>
              </a:ext>
            </a:extLst>
          </p:cNvPr>
          <p:cNvPicPr>
            <a:picLocks noChangeAspect="1"/>
          </p:cNvPicPr>
          <p:nvPr/>
        </p:nvPicPr>
        <p:blipFill rotWithShape="1">
          <a:blip r:embed="rId3"/>
          <a:srcRect t="8721" b="9562"/>
          <a:stretch/>
        </p:blipFill>
        <p:spPr>
          <a:xfrm>
            <a:off x="386699" y="7162800"/>
            <a:ext cx="49613109" cy="25298400"/>
          </a:xfrm>
          <a:prstGeom prst="rect">
            <a:avLst/>
          </a:prstGeom>
        </p:spPr>
      </p:pic>
    </p:spTree>
    <p:extLst>
      <p:ext uri="{BB962C8B-B14F-4D97-AF65-F5344CB8AC3E}">
        <p14:creationId xmlns:p14="http://schemas.microsoft.com/office/powerpoint/2010/main" val="2898319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FAC6E"/>
        </a:solidFill>
        <a:effectLst/>
      </p:bgPr>
    </p:bg>
    <p:spTree>
      <p:nvGrpSpPr>
        <p:cNvPr id="1" name=""/>
        <p:cNvGrpSpPr/>
        <p:nvPr/>
      </p:nvGrpSpPr>
      <p:grpSpPr>
        <a:xfrm>
          <a:off x="0" y="0"/>
          <a:ext cx="0" cy="0"/>
          <a:chOff x="0" y="0"/>
          <a:chExt cx="0" cy="0"/>
        </a:xfrm>
      </p:grpSpPr>
      <p:pic>
        <p:nvPicPr>
          <p:cNvPr id="2" name="Picture 1" descr="Graphical user interface, website&#10;&#10;Description automatically generated">
            <a:extLst>
              <a:ext uri="{FF2B5EF4-FFF2-40B4-BE49-F238E27FC236}">
                <a16:creationId xmlns:a16="http://schemas.microsoft.com/office/drawing/2014/main" id="{8CACA039-E461-4A50-A7BD-6F5800ECD6D2}"/>
              </a:ext>
            </a:extLst>
          </p:cNvPr>
          <p:cNvPicPr>
            <a:picLocks noChangeAspect="1"/>
          </p:cNvPicPr>
          <p:nvPr/>
        </p:nvPicPr>
        <p:blipFill rotWithShape="1">
          <a:blip r:embed="rId2"/>
          <a:srcRect t="10156" b="10054"/>
          <a:stretch/>
        </p:blipFill>
        <p:spPr>
          <a:xfrm>
            <a:off x="513394" y="7844589"/>
            <a:ext cx="49659866" cy="23774400"/>
          </a:xfrm>
          <a:prstGeom prst="rect">
            <a:avLst/>
          </a:prstGeom>
          <a:solidFill>
            <a:srgbClr val="7FAC6E"/>
          </a:solidFill>
        </p:spPr>
      </p:pic>
    </p:spTree>
    <p:extLst>
      <p:ext uri="{BB962C8B-B14F-4D97-AF65-F5344CB8AC3E}">
        <p14:creationId xmlns:p14="http://schemas.microsoft.com/office/powerpoint/2010/main" val="2680984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FAC6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5766D1-79FF-4F43-8232-914F3904480D}"/>
              </a:ext>
            </a:extLst>
          </p:cNvPr>
          <p:cNvPicPr>
            <a:picLocks noChangeAspect="1"/>
          </p:cNvPicPr>
          <p:nvPr/>
        </p:nvPicPr>
        <p:blipFill>
          <a:blip r:embed="rId3"/>
          <a:stretch>
            <a:fillRect/>
          </a:stretch>
        </p:blipFill>
        <p:spPr>
          <a:xfrm>
            <a:off x="437322" y="4235116"/>
            <a:ext cx="49879881" cy="30800841"/>
          </a:xfrm>
          <a:prstGeom prst="rect">
            <a:avLst/>
          </a:prstGeom>
        </p:spPr>
      </p:pic>
    </p:spTree>
    <p:extLst>
      <p:ext uri="{BB962C8B-B14F-4D97-AF65-F5344CB8AC3E}">
        <p14:creationId xmlns:p14="http://schemas.microsoft.com/office/powerpoint/2010/main" val="2004756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6">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800004" cy="392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55B829E-E128-4815-9DDE-B7B1712D701C}"/>
              </a:ext>
            </a:extLst>
          </p:cNvPr>
          <p:cNvSpPr txBox="1"/>
          <p:nvPr/>
        </p:nvSpPr>
        <p:spPr>
          <a:xfrm>
            <a:off x="4305300" y="5460625"/>
            <a:ext cx="42906616" cy="2817967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3600" kern="1200" dirty="0">
                <a:solidFill>
                  <a:schemeClr val="tx1"/>
                </a:solidFill>
                <a:latin typeface="+mj-lt"/>
                <a:ea typeface="+mj-ea"/>
                <a:cs typeface="+mj-cs"/>
              </a:rPr>
              <a:t>Waivers for increased allotment</a:t>
            </a:r>
          </a:p>
          <a:p>
            <a:pPr>
              <a:lnSpc>
                <a:spcPct val="90000"/>
              </a:lnSpc>
              <a:spcBef>
                <a:spcPct val="0"/>
              </a:spcBef>
              <a:spcAft>
                <a:spcPts val="600"/>
              </a:spcAft>
            </a:pPr>
            <a:r>
              <a:rPr lang="en-US" sz="18000" dirty="0">
                <a:latin typeface="+mj-lt"/>
                <a:ea typeface="+mj-ea"/>
                <a:cs typeface="+mj-cs"/>
              </a:rPr>
              <a:t>Patients are granted 2.5 ounces of cannabis every two weeks.  If this is insufficient for their medical condition their provider can file a waiver for increased allotment.  The following graphs are data regarding increased allotment waivers.</a:t>
            </a:r>
            <a:endParaRPr lang="en-US" sz="18000" kern="1200" dirty="0">
              <a:solidFill>
                <a:schemeClr val="tx1"/>
              </a:solidFill>
              <a:latin typeface="+mj-lt"/>
              <a:ea typeface="+mj-ea"/>
              <a:cs typeface="+mj-cs"/>
            </a:endParaRPr>
          </a:p>
        </p:txBody>
      </p:sp>
      <p:sp>
        <p:nvSpPr>
          <p:cNvPr id="34" name="Rectangle 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5"/>
            <a:ext cx="2529049" cy="1850557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10">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2964" y="418592"/>
            <a:ext cx="4912350" cy="1333066"/>
            <a:chOff x="5422392" y="64008"/>
            <a:chExt cx="1178966" cy="232963"/>
          </a:xfrm>
        </p:grpSpPr>
        <p:sp>
          <p:nvSpPr>
            <p:cNvPr id="12"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18505575"/>
            <a:ext cx="2529049" cy="207374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9489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FAC6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C707B1-83BE-4895-9A35-FC1E96C9C845}"/>
              </a:ext>
            </a:extLst>
          </p:cNvPr>
          <p:cNvPicPr>
            <a:picLocks noChangeAspect="1"/>
          </p:cNvPicPr>
          <p:nvPr/>
        </p:nvPicPr>
        <p:blipFill>
          <a:blip r:embed="rId3"/>
          <a:stretch>
            <a:fillRect/>
          </a:stretch>
        </p:blipFill>
        <p:spPr>
          <a:xfrm>
            <a:off x="-14756" y="3657599"/>
            <a:ext cx="50814755" cy="31918531"/>
          </a:xfrm>
          <a:prstGeom prst="rect">
            <a:avLst/>
          </a:prstGeom>
          <a:solidFill>
            <a:srgbClr val="7FAC6E"/>
          </a:solidFill>
        </p:spPr>
      </p:pic>
    </p:spTree>
    <p:extLst>
      <p:ext uri="{BB962C8B-B14F-4D97-AF65-F5344CB8AC3E}">
        <p14:creationId xmlns:p14="http://schemas.microsoft.com/office/powerpoint/2010/main" val="4165682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FAC6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F673E3-6515-45D7-B4E0-4B1F5E3F142D}"/>
              </a:ext>
            </a:extLst>
          </p:cNvPr>
          <p:cNvPicPr>
            <a:picLocks noChangeAspect="1"/>
          </p:cNvPicPr>
          <p:nvPr/>
        </p:nvPicPr>
        <p:blipFill>
          <a:blip r:embed="rId3"/>
          <a:stretch>
            <a:fillRect/>
          </a:stretch>
        </p:blipFill>
        <p:spPr>
          <a:xfrm>
            <a:off x="336183" y="3980329"/>
            <a:ext cx="49686876" cy="31007285"/>
          </a:xfrm>
          <a:prstGeom prst="rect">
            <a:avLst/>
          </a:prstGeom>
        </p:spPr>
      </p:pic>
    </p:spTree>
    <p:extLst>
      <p:ext uri="{BB962C8B-B14F-4D97-AF65-F5344CB8AC3E}">
        <p14:creationId xmlns:p14="http://schemas.microsoft.com/office/powerpoint/2010/main" val="3092953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6">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800004" cy="392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55B829E-E128-4815-9DDE-B7B1712D701C}"/>
              </a:ext>
            </a:extLst>
          </p:cNvPr>
          <p:cNvSpPr txBox="1"/>
          <p:nvPr/>
        </p:nvSpPr>
        <p:spPr>
          <a:xfrm>
            <a:off x="4305300" y="5460625"/>
            <a:ext cx="43804608" cy="1684297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3600" kern="1200">
                <a:solidFill>
                  <a:schemeClr val="tx1"/>
                </a:solidFill>
                <a:latin typeface="+mj-lt"/>
                <a:ea typeface="+mj-ea"/>
                <a:cs typeface="+mj-cs"/>
              </a:rPr>
              <a:t>Opioid Alternative Pilot Program Data/Statistics FY2021</a:t>
            </a:r>
          </a:p>
        </p:txBody>
      </p:sp>
      <p:sp>
        <p:nvSpPr>
          <p:cNvPr id="34" name="Rectangle 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5"/>
            <a:ext cx="2529049" cy="1850557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10">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2964" y="418592"/>
            <a:ext cx="4912350" cy="1333066"/>
            <a:chOff x="5422392" y="64008"/>
            <a:chExt cx="1178966" cy="232963"/>
          </a:xfrm>
        </p:grpSpPr>
        <p:sp>
          <p:nvSpPr>
            <p:cNvPr id="12"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18505575"/>
            <a:ext cx="2529049" cy="207374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387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sp>
        <p:nvSpPr>
          <p:cNvPr id="3" name="Rectangle 2">
            <a:extLst>
              <a:ext uri="{FF2B5EF4-FFF2-40B4-BE49-F238E27FC236}">
                <a16:creationId xmlns:a16="http://schemas.microsoft.com/office/drawing/2014/main" id="{EED60580-58CF-4E37-A48D-7BF31AC270AC}"/>
              </a:ext>
            </a:extLst>
          </p:cNvPr>
          <p:cNvSpPr/>
          <p:nvPr/>
        </p:nvSpPr>
        <p:spPr>
          <a:xfrm>
            <a:off x="0" y="33401641"/>
            <a:ext cx="50800000" cy="5841359"/>
          </a:xfrm>
          <a:prstGeom prst="rect">
            <a:avLst/>
          </a:prstGeom>
          <a:solidFill>
            <a:srgbClr val="7FAC6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pic>
        <p:nvPicPr>
          <p:cNvPr id="5" name="Object 4" descr="preencoded.png"/>
          <p:cNvPicPr>
            <a:picLocks noChangeAspect="1"/>
          </p:cNvPicPr>
          <p:nvPr/>
        </p:nvPicPr>
        <p:blipFill>
          <a:blip r:embed="rId4">
            <a:duotone>
              <a:schemeClr val="accent1">
                <a:shade val="45000"/>
                <a:satMod val="135000"/>
              </a:schemeClr>
              <a:prstClr val="white"/>
            </a:duotone>
          </a:blip>
          <a:stretch>
            <a:fillRect/>
          </a:stretch>
        </p:blipFill>
        <p:spPr>
          <a:xfrm>
            <a:off x="0" y="0"/>
            <a:ext cx="50800000" cy="33433712"/>
          </a:xfrm>
          <a:prstGeom prst="rect">
            <a:avLst/>
          </a:prstGeom>
        </p:spPr>
      </p:pic>
      <p:pic>
        <p:nvPicPr>
          <p:cNvPr id="6" name="Object 5" descr="preencoded.png"/>
          <p:cNvPicPr>
            <a:picLocks noChangeAspect="1"/>
          </p:cNvPicPr>
          <p:nvPr/>
        </p:nvPicPr>
        <p:blipFill>
          <a:blip r:embed="rId5"/>
          <a:stretch>
            <a:fillRect/>
          </a:stretch>
        </p:blipFill>
        <p:spPr>
          <a:xfrm>
            <a:off x="2549621" y="11256818"/>
            <a:ext cx="1298864" cy="18280303"/>
          </a:xfrm>
          <a:prstGeom prst="rect">
            <a:avLst/>
          </a:prstGeom>
        </p:spPr>
      </p:pic>
      <p:sp>
        <p:nvSpPr>
          <p:cNvPr id="9" name="Object 8"/>
          <p:cNvSpPr txBox="1"/>
          <p:nvPr/>
        </p:nvSpPr>
        <p:spPr>
          <a:xfrm>
            <a:off x="4858712" y="10058407"/>
            <a:ext cx="21449290" cy="2224236"/>
          </a:xfrm>
          <a:prstGeom prst="rect">
            <a:avLst/>
          </a:prstGeom>
          <a:noFill/>
        </p:spPr>
        <p:txBody>
          <a:bodyPr wrap="square" rtlCol="0" anchor="ctr"/>
          <a:lstStyle/>
          <a:p>
            <a:pPr>
              <a:buNone/>
            </a:pPr>
            <a:r>
              <a:rPr lang="en-US" sz="15200" b="1" dirty="0">
                <a:solidFill>
                  <a:schemeClr val="accent1">
                    <a:lumMod val="75000"/>
                  </a:schemeClr>
                </a:solidFill>
                <a:latin typeface="Calibri" panose="020F0502020204030204" pitchFamily="34" charset="0"/>
                <a:ea typeface="Karla" pitchFamily="34" charset="-122"/>
                <a:cs typeface="Calibri" panose="020F0502020204030204" pitchFamily="34" charset="0"/>
              </a:rPr>
              <a:t>Table of Contents</a:t>
            </a: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10" name="Object 9"/>
          <p:cNvSpPr txBox="1"/>
          <p:nvPr/>
        </p:nvSpPr>
        <p:spPr>
          <a:xfrm>
            <a:off x="4858712" y="15686585"/>
            <a:ext cx="16111622" cy="13854545"/>
          </a:xfrm>
          <a:prstGeom prst="rect">
            <a:avLst/>
          </a:prstGeom>
          <a:noFill/>
        </p:spPr>
        <p:txBody>
          <a:bodyPr wrap="square" rtlCol="0" anchor="ctr"/>
          <a:lstStyle/>
          <a:p>
            <a:pPr>
              <a:lnSpc>
                <a:spcPts val="17500"/>
              </a:lnSpc>
              <a:buNone/>
            </a:pPr>
            <a:r>
              <a:rPr lang="en-US" sz="7600" dirty="0">
                <a:solidFill>
                  <a:srgbClr val="000000"/>
                </a:solidFill>
                <a:latin typeface="Calibri" panose="020F0502020204030204" pitchFamily="34" charset="0"/>
                <a:ea typeface="Karla" pitchFamily="34" charset="-122"/>
                <a:cs typeface="Calibri" panose="020F0502020204030204" pitchFamily="34" charset="0"/>
              </a:rPr>
              <a:t>Summary
FY21 Accomplishments
FY22 Goals and Essential Projects 
MCPP Data</a:t>
            </a:r>
          </a:p>
          <a:p>
            <a:pPr>
              <a:lnSpc>
                <a:spcPts val="17500"/>
              </a:lnSpc>
              <a:buNone/>
            </a:pPr>
            <a:r>
              <a:rPr lang="en-US" sz="7600" dirty="0">
                <a:solidFill>
                  <a:srgbClr val="000000"/>
                </a:solidFill>
                <a:latin typeface="Calibri" panose="020F0502020204030204" pitchFamily="34" charset="0"/>
                <a:ea typeface="Karla" pitchFamily="34" charset="-122"/>
                <a:cs typeface="Calibri" panose="020F0502020204030204" pitchFamily="34" charset="0"/>
              </a:rPr>
              <a:t>Waiver Data</a:t>
            </a:r>
          </a:p>
          <a:p>
            <a:pPr>
              <a:lnSpc>
                <a:spcPts val="17500"/>
              </a:lnSpc>
              <a:buNone/>
            </a:pPr>
            <a:r>
              <a:rPr lang="en-US" sz="7600" dirty="0">
                <a:solidFill>
                  <a:srgbClr val="000000"/>
                </a:solidFill>
                <a:latin typeface="Calibri" panose="020F0502020204030204" pitchFamily="34" charset="0"/>
                <a:ea typeface="Karla" pitchFamily="34" charset="-122"/>
                <a:cs typeface="Calibri" panose="020F0502020204030204" pitchFamily="34" charset="0"/>
              </a:rPr>
              <a:t>OAPP Data</a:t>
            </a:r>
          </a:p>
          <a:p>
            <a:pPr>
              <a:lnSpc>
                <a:spcPts val="17500"/>
              </a:lnSpc>
              <a:buNone/>
            </a:pPr>
            <a:r>
              <a:rPr lang="en-US" sz="7600" dirty="0">
                <a:solidFill>
                  <a:srgbClr val="000000"/>
                </a:solidFill>
                <a:latin typeface="Calibri" panose="020F0502020204030204" pitchFamily="34" charset="0"/>
                <a:ea typeface="Karla" pitchFamily="34" charset="-122"/>
                <a:cs typeface="Calibri" panose="020F0502020204030204" pitchFamily="34" charset="0"/>
              </a:rPr>
              <a:t>MCPP and OAPP combined data
Legislation, updates and initiatives </a:t>
            </a:r>
          </a:p>
          <a:p>
            <a:pPr>
              <a:lnSpc>
                <a:spcPts val="17500"/>
              </a:lnSpc>
              <a:buNone/>
            </a:pPr>
            <a:endParaRPr lang="en-US" dirty="0">
              <a:latin typeface="Calibri" panose="020F0502020204030204" pitchFamily="34" charset="0"/>
              <a:cs typeface="Calibri" panose="020F0502020204030204" pitchFamily="34" charset="0"/>
            </a:endParaRPr>
          </a:p>
        </p:txBody>
      </p:sp>
      <p:sp>
        <p:nvSpPr>
          <p:cNvPr id="11" name="Object 10"/>
          <p:cNvSpPr txBox="1"/>
          <p:nvPr/>
        </p:nvSpPr>
        <p:spPr>
          <a:xfrm>
            <a:off x="22066450" y="12734289"/>
            <a:ext cx="3813207" cy="17453403"/>
          </a:xfrm>
          <a:prstGeom prst="rect">
            <a:avLst/>
          </a:prstGeom>
          <a:noFill/>
        </p:spPr>
        <p:txBody>
          <a:bodyPr wrap="square" rtlCol="0" anchor="t"/>
          <a:lstStyle/>
          <a:p>
            <a:pPr algn="r">
              <a:lnSpc>
                <a:spcPts val="17500"/>
              </a:lnSpc>
              <a:buNone/>
            </a:pPr>
            <a:r>
              <a:rPr lang="en-US" sz="7600" b="1" dirty="0">
                <a:solidFill>
                  <a:schemeClr val="accent1">
                    <a:lumMod val="75000"/>
                  </a:schemeClr>
                </a:solidFill>
                <a:latin typeface="Calibri" panose="020F0502020204030204" pitchFamily="34" charset="0"/>
                <a:ea typeface="Karla" pitchFamily="34" charset="-122"/>
                <a:cs typeface="Calibri" panose="020F0502020204030204" pitchFamily="34" charset="0"/>
              </a:rPr>
              <a:t>03</a:t>
            </a:r>
          </a:p>
          <a:p>
            <a:pPr algn="r">
              <a:lnSpc>
                <a:spcPts val="17500"/>
              </a:lnSpc>
              <a:buNone/>
            </a:pPr>
            <a:r>
              <a:rPr lang="en-US" sz="7600" b="1" dirty="0">
                <a:solidFill>
                  <a:schemeClr val="accent1">
                    <a:lumMod val="75000"/>
                  </a:schemeClr>
                </a:solidFill>
                <a:latin typeface="Calibri" panose="020F0502020204030204" pitchFamily="34" charset="0"/>
                <a:ea typeface="Karla" pitchFamily="34" charset="-122"/>
                <a:cs typeface="Calibri" panose="020F0502020204030204" pitchFamily="34" charset="0"/>
              </a:rPr>
              <a:t>04</a:t>
            </a:r>
          </a:p>
          <a:p>
            <a:pPr algn="r">
              <a:lnSpc>
                <a:spcPts val="17500"/>
              </a:lnSpc>
              <a:buNone/>
            </a:pPr>
            <a:r>
              <a:rPr lang="en-US" sz="7600" b="1" dirty="0">
                <a:solidFill>
                  <a:schemeClr val="accent1">
                    <a:lumMod val="75000"/>
                  </a:schemeClr>
                </a:solidFill>
                <a:latin typeface="Calibri" panose="020F0502020204030204" pitchFamily="34" charset="0"/>
                <a:ea typeface="Karla" pitchFamily="34" charset="-122"/>
                <a:cs typeface="Calibri" panose="020F0502020204030204" pitchFamily="34" charset="0"/>
              </a:rPr>
              <a:t>29</a:t>
            </a:r>
          </a:p>
          <a:p>
            <a:pPr algn="r">
              <a:lnSpc>
                <a:spcPts val="17500"/>
              </a:lnSpc>
              <a:buNone/>
            </a:pPr>
            <a:r>
              <a:rPr lang="en-US" sz="7600" b="1" dirty="0">
                <a:solidFill>
                  <a:schemeClr val="accent1">
                    <a:lumMod val="75000"/>
                  </a:schemeClr>
                </a:solidFill>
                <a:latin typeface="Calibri" panose="020F0502020204030204" pitchFamily="34" charset="0"/>
                <a:ea typeface="Karla" pitchFamily="34" charset="-122"/>
                <a:cs typeface="Calibri" panose="020F0502020204030204" pitchFamily="34" charset="0"/>
              </a:rPr>
              <a:t>6-15</a:t>
            </a:r>
          </a:p>
          <a:p>
            <a:pPr algn="r">
              <a:lnSpc>
                <a:spcPts val="17500"/>
              </a:lnSpc>
              <a:buNone/>
            </a:pPr>
            <a:r>
              <a:rPr lang="en-US" sz="7600" b="1" dirty="0">
                <a:solidFill>
                  <a:schemeClr val="accent1">
                    <a:lumMod val="75000"/>
                  </a:schemeClr>
                </a:solidFill>
                <a:latin typeface="Calibri" panose="020F0502020204030204" pitchFamily="34" charset="0"/>
                <a:ea typeface="Karla" pitchFamily="34" charset="-122"/>
                <a:cs typeface="Calibri" panose="020F0502020204030204" pitchFamily="34" charset="0"/>
              </a:rPr>
              <a:t>16-18</a:t>
            </a:r>
          </a:p>
          <a:p>
            <a:pPr algn="r">
              <a:lnSpc>
                <a:spcPts val="17500"/>
              </a:lnSpc>
              <a:buNone/>
            </a:pPr>
            <a:r>
              <a:rPr lang="en-US" sz="7600" b="1" dirty="0">
                <a:solidFill>
                  <a:schemeClr val="accent1">
                    <a:lumMod val="75000"/>
                  </a:schemeClr>
                </a:solidFill>
                <a:latin typeface="Calibri" panose="020F0502020204030204" pitchFamily="34" charset="0"/>
                <a:ea typeface="Karla" pitchFamily="34" charset="-122"/>
                <a:cs typeface="Calibri" panose="020F0502020204030204" pitchFamily="34" charset="0"/>
              </a:rPr>
              <a:t>19-25</a:t>
            </a:r>
          </a:p>
          <a:p>
            <a:pPr algn="r">
              <a:lnSpc>
                <a:spcPts val="17500"/>
              </a:lnSpc>
              <a:buNone/>
            </a:pPr>
            <a:r>
              <a:rPr lang="en-US" sz="7600" b="1" dirty="0">
                <a:solidFill>
                  <a:schemeClr val="accent1">
                    <a:lumMod val="75000"/>
                  </a:schemeClr>
                </a:solidFill>
                <a:latin typeface="Calibri" panose="020F0502020204030204" pitchFamily="34" charset="0"/>
                <a:ea typeface="Karla" pitchFamily="34" charset="-122"/>
                <a:cs typeface="Calibri" panose="020F0502020204030204" pitchFamily="34" charset="0"/>
              </a:rPr>
              <a:t>26-28</a:t>
            </a:r>
          </a:p>
          <a:p>
            <a:pPr algn="r">
              <a:lnSpc>
                <a:spcPts val="17500"/>
              </a:lnSpc>
              <a:buNone/>
            </a:pPr>
            <a:r>
              <a:rPr lang="en-US" sz="7600" b="1" dirty="0">
                <a:solidFill>
                  <a:schemeClr val="accent1">
                    <a:lumMod val="75000"/>
                  </a:schemeClr>
                </a:solidFill>
                <a:latin typeface="Calibri" panose="020F0502020204030204" pitchFamily="34" charset="0"/>
                <a:ea typeface="Karla" pitchFamily="34" charset="-122"/>
                <a:cs typeface="Calibri" panose="020F0502020204030204" pitchFamily="34" charset="0"/>
              </a:rPr>
              <a:t>5</a:t>
            </a:r>
            <a:endParaRPr lang="en-US" dirty="0">
              <a:solidFill>
                <a:schemeClr val="accent1">
                  <a:lumMod val="75000"/>
                </a:schemeClr>
              </a:solidFill>
              <a:latin typeface="Calibri" panose="020F0502020204030204" pitchFamily="34" charset="0"/>
              <a:cs typeface="Calibri" panose="020F0502020204030204" pitchFamily="34" charset="0"/>
            </a:endParaRPr>
          </a:p>
        </p:txBody>
      </p:sp>
      <p:pic>
        <p:nvPicPr>
          <p:cNvPr id="18" name="Object 4" descr="preencoded.png">
            <a:extLst>
              <a:ext uri="{FF2B5EF4-FFF2-40B4-BE49-F238E27FC236}">
                <a16:creationId xmlns:a16="http://schemas.microsoft.com/office/drawing/2014/main" id="{E48484F3-818A-43F4-ABAD-42B83BBF84AE}"/>
              </a:ext>
            </a:extLst>
          </p:cNvPr>
          <p:cNvPicPr>
            <a:picLocks noChangeAspect="1"/>
          </p:cNvPicPr>
          <p:nvPr/>
        </p:nvPicPr>
        <p:blipFill>
          <a:blip r:embed="rId6">
            <a:duotone>
              <a:schemeClr val="accent1">
                <a:shade val="45000"/>
                <a:satMod val="135000"/>
              </a:schemeClr>
              <a:prstClr val="white"/>
            </a:duotone>
          </a:blip>
          <a:stretch>
            <a:fillRect/>
          </a:stretch>
        </p:blipFill>
        <p:spPr>
          <a:xfrm>
            <a:off x="0" y="33401641"/>
            <a:ext cx="50800000" cy="5852904"/>
          </a:xfrm>
          <a:prstGeom prst="rect">
            <a:avLst/>
          </a:prstGeom>
        </p:spPr>
      </p:pic>
      <p:sp>
        <p:nvSpPr>
          <p:cNvPr id="12" name="Object 11"/>
          <p:cNvSpPr txBox="1"/>
          <p:nvPr/>
        </p:nvSpPr>
        <p:spPr>
          <a:xfrm>
            <a:off x="3012141" y="35983333"/>
            <a:ext cx="40363891" cy="45719"/>
          </a:xfrm>
          <a:prstGeom prst="rect">
            <a:avLst/>
          </a:prstGeom>
          <a:noFill/>
        </p:spPr>
        <p:txBody>
          <a:bodyPr wrap="square" rtlCol="0" anchor="ctr"/>
          <a:lstStyle/>
          <a:p>
            <a:pPr>
              <a:buNone/>
            </a:pPr>
            <a:r>
              <a:rPr lang="en-US" sz="5700" b="1" dirty="0">
                <a:solidFill>
                  <a:srgbClr val="FFFFFF"/>
                </a:solidFill>
                <a:latin typeface="Calibri" panose="020F0502020204030204" pitchFamily="34" charset="0"/>
                <a:ea typeface="Karla" pitchFamily="34" charset="-122"/>
                <a:cs typeface="Calibri" panose="020F0502020204030204" pitchFamily="34" charset="0"/>
              </a:rPr>
              <a:t>Medical Cannabis Patient Program</a:t>
            </a:r>
            <a:r>
              <a:rPr lang="en-US" sz="5700" dirty="0">
                <a:solidFill>
                  <a:srgbClr val="FFFFFF"/>
                </a:solidFill>
                <a:latin typeface="Calibri" panose="020F0502020204030204" pitchFamily="34" charset="0"/>
                <a:ea typeface="Karla" pitchFamily="34" charset="-122"/>
                <a:cs typeface="Calibri" panose="020F0502020204030204" pitchFamily="34" charset="0"/>
              </a:rPr>
              <a:t>// Annual Report 2021 // Table of Contents</a:t>
            </a:r>
            <a:endParaRPr lang="en-US" dirty="0">
              <a:latin typeface="Calibri" panose="020F0502020204030204" pitchFamily="34"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3AECAA78-BA96-4AC3-B548-A6FBB1CA5556}"/>
              </a:ext>
            </a:extLst>
          </p:cNvPr>
          <p:cNvCxnSpPr>
            <a:cxnSpLocks/>
          </p:cNvCxnSpPr>
          <p:nvPr/>
        </p:nvCxnSpPr>
        <p:spPr>
          <a:xfrm>
            <a:off x="3012141" y="34440914"/>
            <a:ext cx="44901664" cy="18994"/>
          </a:xfrm>
          <a:prstGeom prst="line">
            <a:avLst/>
          </a:prstGeom>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F02BCD2D-BAA7-490A-B4C3-5AD67E3E2E9B}"/>
              </a:ext>
            </a:extLst>
          </p:cNvPr>
          <p:cNvSpPr txBox="1"/>
          <p:nvPr/>
        </p:nvSpPr>
        <p:spPr>
          <a:xfrm>
            <a:off x="49746349" y="37766114"/>
            <a:ext cx="569387" cy="923330"/>
          </a:xfrm>
          <a:prstGeom prst="rect">
            <a:avLst/>
          </a:prstGeom>
          <a:noFill/>
        </p:spPr>
        <p:txBody>
          <a:bodyPr wrap="none" rtlCol="0">
            <a:spAutoFit/>
          </a:bodyPr>
          <a:lstStyle/>
          <a:p>
            <a:fld id="{F751047D-C897-410C-B655-63B5FBA012E8}" type="slidenum">
              <a:rPr lang="en-US" sz="5400" smtClean="0"/>
              <a:t>2</a:t>
            </a:fld>
            <a:endParaRPr lang="en-US" sz="5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FAC6E"/>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A833E4-A450-4C7A-8AFD-0C767ADFC0FA}"/>
              </a:ext>
            </a:extLst>
          </p:cNvPr>
          <p:cNvPicPr>
            <a:picLocks noChangeAspect="1"/>
          </p:cNvPicPr>
          <p:nvPr/>
        </p:nvPicPr>
        <p:blipFill>
          <a:blip r:embed="rId2"/>
          <a:stretch>
            <a:fillRect/>
          </a:stretch>
        </p:blipFill>
        <p:spPr>
          <a:xfrm>
            <a:off x="4331367" y="-13709"/>
            <a:ext cx="42158653" cy="39290351"/>
          </a:xfrm>
          <a:prstGeom prst="rect">
            <a:avLst/>
          </a:prstGeom>
        </p:spPr>
      </p:pic>
    </p:spTree>
    <p:extLst>
      <p:ext uri="{BB962C8B-B14F-4D97-AF65-F5344CB8AC3E}">
        <p14:creationId xmlns:p14="http://schemas.microsoft.com/office/powerpoint/2010/main" val="327472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FAC6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F75ADF-DA59-4730-9D29-81430D1E6BC0}"/>
              </a:ext>
            </a:extLst>
          </p:cNvPr>
          <p:cNvPicPr>
            <a:picLocks noChangeAspect="1"/>
          </p:cNvPicPr>
          <p:nvPr/>
        </p:nvPicPr>
        <p:blipFill>
          <a:blip r:embed="rId2"/>
          <a:stretch>
            <a:fillRect/>
          </a:stretch>
        </p:blipFill>
        <p:spPr>
          <a:xfrm>
            <a:off x="5842000" y="-146402"/>
            <a:ext cx="39115999" cy="39535804"/>
          </a:xfrm>
          <a:prstGeom prst="rect">
            <a:avLst/>
          </a:prstGeom>
        </p:spPr>
      </p:pic>
    </p:spTree>
    <p:extLst>
      <p:ext uri="{BB962C8B-B14F-4D97-AF65-F5344CB8AC3E}">
        <p14:creationId xmlns:p14="http://schemas.microsoft.com/office/powerpoint/2010/main" val="581533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FAC6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144E5E-6E76-4B92-BD71-51809A8616DC}"/>
              </a:ext>
            </a:extLst>
          </p:cNvPr>
          <p:cNvPicPr>
            <a:picLocks noChangeAspect="1"/>
          </p:cNvPicPr>
          <p:nvPr/>
        </p:nvPicPr>
        <p:blipFill>
          <a:blip r:embed="rId3"/>
          <a:stretch>
            <a:fillRect/>
          </a:stretch>
        </p:blipFill>
        <p:spPr>
          <a:xfrm>
            <a:off x="0" y="3820175"/>
            <a:ext cx="50800000" cy="31602649"/>
          </a:xfrm>
          <a:prstGeom prst="rect">
            <a:avLst/>
          </a:prstGeom>
        </p:spPr>
      </p:pic>
    </p:spTree>
    <p:extLst>
      <p:ext uri="{BB962C8B-B14F-4D97-AF65-F5344CB8AC3E}">
        <p14:creationId xmlns:p14="http://schemas.microsoft.com/office/powerpoint/2010/main" val="3943402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FAC6E"/>
        </a:solidFill>
        <a:effectLst/>
      </p:bgPr>
    </p:bg>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144B7C78-BB8D-437C-B076-F31239AA5FE5}"/>
              </a:ext>
            </a:extLst>
          </p:cNvPr>
          <p:cNvPicPr>
            <a:picLocks noChangeAspect="1"/>
          </p:cNvPicPr>
          <p:nvPr/>
        </p:nvPicPr>
        <p:blipFill>
          <a:blip r:embed="rId2"/>
          <a:stretch>
            <a:fillRect/>
          </a:stretch>
        </p:blipFill>
        <p:spPr>
          <a:xfrm>
            <a:off x="852311" y="3551146"/>
            <a:ext cx="26194677" cy="32140707"/>
          </a:xfrm>
          <a:prstGeom prst="rect">
            <a:avLst/>
          </a:prstGeom>
        </p:spPr>
      </p:pic>
      <p:pic>
        <p:nvPicPr>
          <p:cNvPr id="2" name="Picture 1" descr="Chart, pie chart&#10;&#10;Description automatically generated">
            <a:extLst>
              <a:ext uri="{FF2B5EF4-FFF2-40B4-BE49-F238E27FC236}">
                <a16:creationId xmlns:a16="http://schemas.microsoft.com/office/drawing/2014/main" id="{19497246-6137-4A0F-813F-48DE32ED8054}"/>
              </a:ext>
            </a:extLst>
          </p:cNvPr>
          <p:cNvPicPr>
            <a:picLocks noChangeAspect="1"/>
          </p:cNvPicPr>
          <p:nvPr/>
        </p:nvPicPr>
        <p:blipFill>
          <a:blip r:embed="rId3"/>
          <a:stretch>
            <a:fillRect/>
          </a:stretch>
        </p:blipFill>
        <p:spPr>
          <a:xfrm>
            <a:off x="27899075" y="12621065"/>
            <a:ext cx="22048613" cy="14000869"/>
          </a:xfrm>
          <a:prstGeom prst="rect">
            <a:avLst/>
          </a:prstGeom>
        </p:spPr>
      </p:pic>
    </p:spTree>
    <p:extLst>
      <p:ext uri="{BB962C8B-B14F-4D97-AF65-F5344CB8AC3E}">
        <p14:creationId xmlns:p14="http://schemas.microsoft.com/office/powerpoint/2010/main" val="2963445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FAC6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AFB30D-0170-4E63-BBD8-B2083BC2D386}"/>
              </a:ext>
            </a:extLst>
          </p:cNvPr>
          <p:cNvPicPr>
            <a:picLocks noChangeAspect="1"/>
          </p:cNvPicPr>
          <p:nvPr/>
        </p:nvPicPr>
        <p:blipFill>
          <a:blip r:embed="rId2"/>
          <a:stretch>
            <a:fillRect/>
          </a:stretch>
        </p:blipFill>
        <p:spPr>
          <a:xfrm>
            <a:off x="443196" y="5080000"/>
            <a:ext cx="49950404" cy="29104439"/>
          </a:xfrm>
          <a:prstGeom prst="rect">
            <a:avLst/>
          </a:prstGeom>
        </p:spPr>
      </p:pic>
    </p:spTree>
    <p:extLst>
      <p:ext uri="{BB962C8B-B14F-4D97-AF65-F5344CB8AC3E}">
        <p14:creationId xmlns:p14="http://schemas.microsoft.com/office/powerpoint/2010/main" val="2330542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FAC6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6F1FE5-8934-470B-A84A-B19D47CA93BD}"/>
              </a:ext>
            </a:extLst>
          </p:cNvPr>
          <p:cNvPicPr>
            <a:picLocks noChangeAspect="1"/>
          </p:cNvPicPr>
          <p:nvPr/>
        </p:nvPicPr>
        <p:blipFill>
          <a:blip r:embed="rId2"/>
          <a:stretch>
            <a:fillRect/>
          </a:stretch>
        </p:blipFill>
        <p:spPr>
          <a:xfrm>
            <a:off x="791430" y="5041900"/>
            <a:ext cx="49067894" cy="29159200"/>
          </a:xfrm>
          <a:prstGeom prst="rect">
            <a:avLst/>
          </a:prstGeom>
        </p:spPr>
      </p:pic>
    </p:spTree>
    <p:extLst>
      <p:ext uri="{BB962C8B-B14F-4D97-AF65-F5344CB8AC3E}">
        <p14:creationId xmlns:p14="http://schemas.microsoft.com/office/powerpoint/2010/main" val="280074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800004" cy="392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B8F023E-E1F7-4E6E-BD5C-B446A59C2B00}"/>
              </a:ext>
            </a:extLst>
          </p:cNvPr>
          <p:cNvSpPr txBox="1"/>
          <p:nvPr/>
        </p:nvSpPr>
        <p:spPr>
          <a:xfrm>
            <a:off x="4305300" y="5460625"/>
            <a:ext cx="43804608" cy="1684297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0600" kern="1200">
                <a:solidFill>
                  <a:schemeClr val="tx1"/>
                </a:solidFill>
                <a:latin typeface="+mj-lt"/>
                <a:ea typeface="+mj-ea"/>
                <a:cs typeface="+mj-cs"/>
              </a:rPr>
              <a:t>Medical Cannabis Combined Program Data/Statistics FY 2021</a:t>
            </a:r>
          </a:p>
        </p:txBody>
      </p:sp>
      <p:sp>
        <p:nvSpPr>
          <p:cNvPr id="9" name="Rectangle 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5"/>
            <a:ext cx="2529049" cy="1850557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2964" y="418592"/>
            <a:ext cx="4912350" cy="1333066"/>
            <a:chOff x="5422392" y="64008"/>
            <a:chExt cx="1178966" cy="232963"/>
          </a:xfrm>
        </p:grpSpPr>
        <p:sp>
          <p:nvSpPr>
            <p:cNvPr id="12"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18505575"/>
            <a:ext cx="2529049" cy="207374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6639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FAC6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5BCB19-37E4-4F85-A2F2-3389C4CCF779}"/>
              </a:ext>
            </a:extLst>
          </p:cNvPr>
          <p:cNvPicPr>
            <a:picLocks noChangeAspect="1"/>
          </p:cNvPicPr>
          <p:nvPr/>
        </p:nvPicPr>
        <p:blipFill>
          <a:blip r:embed="rId3"/>
          <a:stretch>
            <a:fillRect/>
          </a:stretch>
        </p:blipFill>
        <p:spPr>
          <a:xfrm>
            <a:off x="3657600" y="-95456"/>
            <a:ext cx="43840400" cy="39338456"/>
          </a:xfrm>
          <a:prstGeom prst="rect">
            <a:avLst/>
          </a:prstGeom>
        </p:spPr>
      </p:pic>
    </p:spTree>
    <p:extLst>
      <p:ext uri="{BB962C8B-B14F-4D97-AF65-F5344CB8AC3E}">
        <p14:creationId xmlns:p14="http://schemas.microsoft.com/office/powerpoint/2010/main" val="3661387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FAC6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DD8933-DA37-44F1-B728-3A594B6A76F3}"/>
              </a:ext>
            </a:extLst>
          </p:cNvPr>
          <p:cNvPicPr>
            <a:picLocks noChangeAspect="1"/>
          </p:cNvPicPr>
          <p:nvPr/>
        </p:nvPicPr>
        <p:blipFill>
          <a:blip r:embed="rId3"/>
          <a:stretch>
            <a:fillRect/>
          </a:stretch>
        </p:blipFill>
        <p:spPr>
          <a:xfrm>
            <a:off x="567457" y="0"/>
            <a:ext cx="31450923" cy="19621500"/>
          </a:xfrm>
          <a:prstGeom prst="rect">
            <a:avLst/>
          </a:prstGeom>
        </p:spPr>
      </p:pic>
      <p:pic>
        <p:nvPicPr>
          <p:cNvPr id="4" name="Picture 3">
            <a:extLst>
              <a:ext uri="{FF2B5EF4-FFF2-40B4-BE49-F238E27FC236}">
                <a16:creationId xmlns:a16="http://schemas.microsoft.com/office/drawing/2014/main" id="{E043F0F8-E6EB-4613-B220-F2004231ED6D}"/>
              </a:ext>
            </a:extLst>
          </p:cNvPr>
          <p:cNvPicPr>
            <a:picLocks noChangeAspect="1"/>
          </p:cNvPicPr>
          <p:nvPr/>
        </p:nvPicPr>
        <p:blipFill>
          <a:blip r:embed="rId4"/>
          <a:stretch>
            <a:fillRect/>
          </a:stretch>
        </p:blipFill>
        <p:spPr>
          <a:xfrm>
            <a:off x="19275841" y="19621501"/>
            <a:ext cx="30860635" cy="19621500"/>
          </a:xfrm>
          <a:prstGeom prst="rect">
            <a:avLst/>
          </a:prstGeom>
        </p:spPr>
      </p:pic>
    </p:spTree>
    <p:extLst>
      <p:ext uri="{BB962C8B-B14F-4D97-AF65-F5344CB8AC3E}">
        <p14:creationId xmlns:p14="http://schemas.microsoft.com/office/powerpoint/2010/main" val="3136542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0" y="0"/>
            <a:ext cx="50800000" cy="33433712"/>
          </a:xfrm>
          <a:prstGeom prst="rect">
            <a:avLst/>
          </a:prstGeom>
        </p:spPr>
      </p:pic>
      <p:pic>
        <p:nvPicPr>
          <p:cNvPr id="5" name="Object 4" descr="preencoded.png"/>
          <p:cNvPicPr>
            <a:picLocks noChangeAspect="1"/>
          </p:cNvPicPr>
          <p:nvPr/>
        </p:nvPicPr>
        <p:blipFill>
          <a:blip r:embed="rId5">
            <a:duotone>
              <a:schemeClr val="accent1">
                <a:shade val="45000"/>
                <a:satMod val="135000"/>
              </a:schemeClr>
              <a:prstClr val="white"/>
            </a:duotone>
          </a:blip>
          <a:stretch>
            <a:fillRect/>
          </a:stretch>
        </p:blipFill>
        <p:spPr>
          <a:xfrm>
            <a:off x="0" y="33401641"/>
            <a:ext cx="50800000" cy="5852904"/>
          </a:xfrm>
          <a:prstGeom prst="rect">
            <a:avLst/>
          </a:prstGeom>
        </p:spPr>
      </p:pic>
      <p:pic>
        <p:nvPicPr>
          <p:cNvPr id="6" name="Object 5" descr="preencoded.png"/>
          <p:cNvPicPr>
            <a:picLocks noChangeAspect="1"/>
          </p:cNvPicPr>
          <p:nvPr/>
        </p:nvPicPr>
        <p:blipFill>
          <a:blip r:embed="rId6"/>
          <a:stretch>
            <a:fillRect/>
          </a:stretch>
        </p:blipFill>
        <p:spPr>
          <a:xfrm>
            <a:off x="2549621" y="4714394"/>
            <a:ext cx="1298864" cy="2020455"/>
          </a:xfrm>
          <a:prstGeom prst="rect">
            <a:avLst/>
          </a:prstGeom>
        </p:spPr>
      </p:pic>
      <p:sp>
        <p:nvSpPr>
          <p:cNvPr id="13" name="Object 12"/>
          <p:cNvSpPr txBox="1"/>
          <p:nvPr/>
        </p:nvSpPr>
        <p:spPr>
          <a:xfrm>
            <a:off x="4810606" y="4714394"/>
            <a:ext cx="33381998"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FY22 Goals</a:t>
            </a:r>
            <a:endParaRPr lang="en-US" dirty="0">
              <a:latin typeface="Calibri" panose="020F0502020204030204" pitchFamily="34" charset="0"/>
              <a:cs typeface="Calibri" panose="020F0502020204030204" pitchFamily="34" charset="0"/>
            </a:endParaRPr>
          </a:p>
        </p:txBody>
      </p:sp>
      <p:sp>
        <p:nvSpPr>
          <p:cNvPr id="14" name="Object 13"/>
          <p:cNvSpPr txBox="1"/>
          <p:nvPr/>
        </p:nvSpPr>
        <p:spPr>
          <a:xfrm>
            <a:off x="2549621" y="35983334"/>
            <a:ext cx="40826411" cy="433518"/>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Medical Cannabis Patient Program</a:t>
            </a:r>
            <a:r>
              <a:rPr lang="en-US" sz="5700" dirty="0">
                <a:solidFill>
                  <a:srgbClr val="FFFFFF"/>
                </a:solidFill>
                <a:latin typeface="Calibri" panose="020F0502020204030204" pitchFamily="34" charset="0"/>
                <a:ea typeface="Karla" pitchFamily="34" charset="-122"/>
                <a:cs typeface="Calibri" panose="020F0502020204030204" pitchFamily="34" charset="0"/>
              </a:rPr>
              <a:t>//Cannabis Annual Report 2021 // FY22 Goals</a:t>
            </a:r>
          </a:p>
        </p:txBody>
      </p:sp>
      <p:sp>
        <p:nvSpPr>
          <p:cNvPr id="15" name="Object 14"/>
          <p:cNvSpPr txBox="1"/>
          <p:nvPr/>
        </p:nvSpPr>
        <p:spPr>
          <a:xfrm>
            <a:off x="4810606" y="7937500"/>
            <a:ext cx="41222083" cy="2116667"/>
          </a:xfrm>
          <a:prstGeom prst="rect">
            <a:avLst/>
          </a:prstGeom>
          <a:noFill/>
        </p:spPr>
        <p:txBody>
          <a:bodyPr wrap="square" rtlCol="0" anchor="ctr"/>
          <a:lstStyle/>
          <a:p>
            <a:pPr>
              <a:buNone/>
            </a:pPr>
            <a:r>
              <a:rPr lang="en-US" sz="6400" dirty="0">
                <a:solidFill>
                  <a:srgbClr val="000000"/>
                </a:solidFill>
                <a:latin typeface="Calibri" panose="020F0502020204030204" pitchFamily="34" charset="0"/>
                <a:ea typeface="Karla" pitchFamily="34" charset="-122"/>
                <a:cs typeface="Calibri" panose="020F0502020204030204" pitchFamily="34" charset="0"/>
              </a:rPr>
              <a:t>Our department is under completely new leadership as of August and we are rapidly changing and molding the program to be more patient focused.  We plan on initiating more education and training opportunities for not just patients but providers and dispensaries as well.   </a:t>
            </a:r>
            <a:endParaRPr lang="en-US" dirty="0">
              <a:latin typeface="Calibri" panose="020F0502020204030204" pitchFamily="34" charset="0"/>
              <a:cs typeface="Calibri" panose="020F0502020204030204" pitchFamily="34" charset="0"/>
            </a:endParaRPr>
          </a:p>
        </p:txBody>
      </p:sp>
      <p:sp>
        <p:nvSpPr>
          <p:cNvPr id="16" name="Object 15"/>
          <p:cNvSpPr txBox="1"/>
          <p:nvPr/>
        </p:nvSpPr>
        <p:spPr>
          <a:xfrm>
            <a:off x="4810606" y="13289299"/>
            <a:ext cx="41222083" cy="3030682"/>
          </a:xfrm>
          <a:prstGeom prst="rect">
            <a:avLst/>
          </a:prstGeom>
          <a:noFill/>
        </p:spPr>
        <p:txBody>
          <a:bodyPr wrap="square" rtlCol="0" anchor="ctr"/>
          <a:lstStyle/>
          <a:p>
            <a:pPr marL="1028700" lvl="2" indent="-342900">
              <a:lnSpc>
                <a:spcPts val="8000"/>
              </a:lnSpc>
              <a:buSzPct val="100000"/>
              <a:buChar char="•"/>
            </a:pPr>
            <a:r>
              <a:rPr lang="en-US" sz="5300" dirty="0">
                <a:solidFill>
                  <a:srgbClr val="000000"/>
                </a:solidFill>
                <a:latin typeface="Calibri" panose="020F0502020204030204" pitchFamily="34" charset="0"/>
                <a:ea typeface="Karla" pitchFamily="34" charset="-122"/>
                <a:cs typeface="Calibri" panose="020F0502020204030204" pitchFamily="34" charset="0"/>
              </a:rPr>
              <a:t>Provide Education and Training of safe cannabis use for the general public at community events</a:t>
            </a:r>
          </a:p>
          <a:p>
            <a:pPr marL="1028700" lvl="2" indent="-342900">
              <a:lnSpc>
                <a:spcPts val="8000"/>
              </a:lnSpc>
              <a:buSzPct val="100000"/>
              <a:buChar char="•"/>
            </a:pPr>
            <a:r>
              <a:rPr lang="en-US" sz="5300" dirty="0">
                <a:solidFill>
                  <a:srgbClr val="000000"/>
                </a:solidFill>
                <a:latin typeface="Calibri" panose="020F0502020204030204" pitchFamily="34" charset="0"/>
                <a:ea typeface="Karla" pitchFamily="34" charset="-122"/>
                <a:cs typeface="Calibri" panose="020F0502020204030204" pitchFamily="34" charset="0"/>
              </a:rPr>
              <a:t>Pioneer continuing education opportunities for providers and medical staff</a:t>
            </a:r>
          </a:p>
          <a:p>
            <a:pPr marL="1028700" lvl="2" indent="-342900">
              <a:lnSpc>
                <a:spcPts val="8000"/>
              </a:lnSpc>
              <a:buSzPct val="100000"/>
              <a:buChar char="•"/>
            </a:pPr>
            <a:r>
              <a:rPr lang="en-US" sz="5300" dirty="0">
                <a:solidFill>
                  <a:srgbClr val="000000"/>
                </a:solidFill>
                <a:latin typeface="Calibri" panose="020F0502020204030204" pitchFamily="34" charset="0"/>
                <a:ea typeface="Karla" pitchFamily="34" charset="-122"/>
                <a:cs typeface="Calibri" panose="020F0502020204030204" pitchFamily="34" charset="0"/>
              </a:rPr>
              <a:t>Create avenue that allows Veterans equal access to the “Lifelong conditions” recertification process</a:t>
            </a:r>
          </a:p>
          <a:p>
            <a:pPr marL="1028700" lvl="2" indent="-342900">
              <a:lnSpc>
                <a:spcPts val="8000"/>
              </a:lnSpc>
              <a:buSzPct val="100000"/>
              <a:buChar char="•"/>
            </a:pPr>
            <a:r>
              <a:rPr lang="en-US" sz="5300" dirty="0">
                <a:solidFill>
                  <a:srgbClr val="000000"/>
                </a:solidFill>
                <a:latin typeface="Calibri" panose="020F0502020204030204" pitchFamily="34" charset="0"/>
                <a:ea typeface="Karla" pitchFamily="34" charset="-122"/>
                <a:cs typeface="Calibri" panose="020F0502020204030204" pitchFamily="34" charset="0"/>
              </a:rPr>
              <a:t>Transition to new online application system</a:t>
            </a:r>
          </a:p>
          <a:p>
            <a:pPr marL="1028700" lvl="2" indent="-342900">
              <a:lnSpc>
                <a:spcPts val="8000"/>
              </a:lnSpc>
              <a:buSzPct val="100000"/>
              <a:buChar char="•"/>
            </a:pPr>
            <a:r>
              <a:rPr lang="en-US" sz="5300" dirty="0">
                <a:solidFill>
                  <a:srgbClr val="000000"/>
                </a:solidFill>
                <a:latin typeface="Calibri" panose="020F0502020204030204" pitchFamily="34" charset="0"/>
                <a:ea typeface="Karla" pitchFamily="34" charset="-122"/>
                <a:cs typeface="Calibri" panose="020F0502020204030204" pitchFamily="34" charset="0"/>
              </a:rPr>
              <a:t>100% involvement from local health departments assisting in patient applications (currently only 21 participating)</a:t>
            </a:r>
          </a:p>
        </p:txBody>
      </p:sp>
      <p:sp>
        <p:nvSpPr>
          <p:cNvPr id="17" name="Object 16"/>
          <p:cNvSpPr txBox="1"/>
          <p:nvPr/>
        </p:nvSpPr>
        <p:spPr>
          <a:xfrm>
            <a:off x="4810606" y="11389110"/>
            <a:ext cx="28451127" cy="1058333"/>
          </a:xfrm>
          <a:prstGeom prst="rect">
            <a:avLst/>
          </a:prstGeom>
          <a:noFill/>
        </p:spPr>
        <p:txBody>
          <a:bodyPr wrap="square" rtlCol="0" anchor="ctr"/>
          <a:lstStyle/>
          <a:p>
            <a:pPr>
              <a:lnSpc>
                <a:spcPts val="7600"/>
              </a:lnSpc>
              <a:buNone/>
            </a:pPr>
            <a:r>
              <a:rPr lang="en-US" sz="7600" b="1" dirty="0">
                <a:solidFill>
                  <a:srgbClr val="000000"/>
                </a:solidFill>
                <a:latin typeface="Calibri" panose="020F0502020204030204" pitchFamily="34" charset="0"/>
                <a:ea typeface="Karla" pitchFamily="34" charset="-122"/>
                <a:cs typeface="Calibri" panose="020F0502020204030204" pitchFamily="34" charset="0"/>
              </a:rPr>
              <a:t>Goals to achieve:</a:t>
            </a:r>
            <a:endParaRPr lang="en-US" dirty="0">
              <a:latin typeface="Calibri" panose="020F0502020204030204" pitchFamily="34" charset="0"/>
              <a:cs typeface="Calibri" panose="020F0502020204030204" pitchFamily="34" charset="0"/>
            </a:endParaRPr>
          </a:p>
        </p:txBody>
      </p:sp>
      <p:sp>
        <p:nvSpPr>
          <p:cNvPr id="18" name="Object 17"/>
          <p:cNvSpPr txBox="1"/>
          <p:nvPr/>
        </p:nvSpPr>
        <p:spPr>
          <a:xfrm>
            <a:off x="4810606" y="17654924"/>
            <a:ext cx="28451127" cy="1058333"/>
          </a:xfrm>
          <a:prstGeom prst="rect">
            <a:avLst/>
          </a:prstGeom>
          <a:noFill/>
        </p:spPr>
        <p:txBody>
          <a:bodyPr wrap="square" rtlCol="0" anchor="ctr"/>
          <a:lstStyle/>
          <a:p>
            <a:pPr>
              <a:lnSpc>
                <a:spcPts val="7600"/>
              </a:lnSpc>
              <a:buNone/>
            </a:pPr>
            <a:r>
              <a:rPr lang="en-US" sz="7600" b="1" dirty="0">
                <a:solidFill>
                  <a:srgbClr val="000000"/>
                </a:solidFill>
                <a:latin typeface="Calibri" panose="020F0502020204030204" pitchFamily="34" charset="0"/>
                <a:ea typeface="Karla" pitchFamily="34" charset="-122"/>
                <a:cs typeface="Calibri" panose="020F0502020204030204" pitchFamily="34" charset="0"/>
              </a:rPr>
              <a:t>Essential Projects </a:t>
            </a:r>
            <a:endParaRPr lang="en-US" dirty="0">
              <a:latin typeface="Calibri" panose="020F0502020204030204" pitchFamily="34" charset="0"/>
              <a:cs typeface="Calibri" panose="020F0502020204030204" pitchFamily="34" charset="0"/>
            </a:endParaRPr>
          </a:p>
        </p:txBody>
      </p:sp>
      <p:sp>
        <p:nvSpPr>
          <p:cNvPr id="19" name="Object 18"/>
          <p:cNvSpPr txBox="1"/>
          <p:nvPr/>
        </p:nvSpPr>
        <p:spPr>
          <a:xfrm>
            <a:off x="4810606" y="24293561"/>
            <a:ext cx="41222083" cy="5836868"/>
          </a:xfrm>
          <a:prstGeom prst="rect">
            <a:avLst/>
          </a:prstGeom>
          <a:noFill/>
        </p:spPr>
        <p:txBody>
          <a:bodyPr wrap="square" rtlCol="0" anchor="ctr"/>
          <a:lstStyle/>
          <a:p>
            <a:pPr>
              <a:lnSpc>
                <a:spcPts val="6900"/>
              </a:lnSpc>
              <a:buNone/>
            </a:pPr>
            <a:r>
              <a:rPr lang="en-US" sz="8000" dirty="0">
                <a:solidFill>
                  <a:srgbClr val="000000"/>
                </a:solidFill>
                <a:latin typeface="Calibri" panose="020F0502020204030204" pitchFamily="34" charset="0"/>
                <a:ea typeface="Karla" pitchFamily="34" charset="-122"/>
                <a:cs typeface="Calibri" panose="020F0502020204030204" pitchFamily="34" charset="0"/>
              </a:rPr>
              <a:t>Medical Cannabis Patient Program is reserving a booth at NECANN to assist in training and educating conference members in the application process and safe cannabis use.  This will be the first Cannabis Event after the State Fair that the MCPP has ever attended.  Throughout FY22 the MCPP plan on attending multiple education events and providing resources and education for the people of Illinois. </a:t>
            </a:r>
            <a:endParaRPr lang="en-US" sz="8000"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C27676ED-A9A5-4811-9588-DCC8F9CD59C5}"/>
              </a:ext>
            </a:extLst>
          </p:cNvPr>
          <p:cNvSpPr txBox="1"/>
          <p:nvPr/>
        </p:nvSpPr>
        <p:spPr>
          <a:xfrm>
            <a:off x="49746349" y="37766114"/>
            <a:ext cx="569387" cy="923330"/>
          </a:xfrm>
          <a:prstGeom prst="rect">
            <a:avLst/>
          </a:prstGeom>
          <a:noFill/>
        </p:spPr>
        <p:txBody>
          <a:bodyPr wrap="none" rtlCol="0">
            <a:spAutoFit/>
          </a:bodyPr>
          <a:lstStyle/>
          <a:p>
            <a:fld id="{F751047D-C897-410C-B655-63B5FBA012E8}" type="slidenum">
              <a:rPr lang="en-US" sz="5400" smtClean="0"/>
              <a:t>29</a:t>
            </a:fld>
            <a:endParaRPr lang="en-US" sz="5400" dirty="0"/>
          </a:p>
        </p:txBody>
      </p:sp>
      <p:pic>
        <p:nvPicPr>
          <p:cNvPr id="3" name="Picture 2">
            <a:extLst>
              <a:ext uri="{FF2B5EF4-FFF2-40B4-BE49-F238E27FC236}">
                <a16:creationId xmlns:a16="http://schemas.microsoft.com/office/drawing/2014/main" id="{84B2CC36-8DF4-46AA-88A3-E8F213171E21}"/>
              </a:ext>
            </a:extLst>
          </p:cNvPr>
          <p:cNvPicPr>
            <a:picLocks noChangeAspect="1"/>
          </p:cNvPicPr>
          <p:nvPr/>
        </p:nvPicPr>
        <p:blipFill>
          <a:blip r:embed="rId7"/>
          <a:stretch>
            <a:fillRect/>
          </a:stretch>
        </p:blipFill>
        <p:spPr>
          <a:xfrm>
            <a:off x="4810606" y="20077065"/>
            <a:ext cx="12032518" cy="3649206"/>
          </a:xfrm>
          <a:prstGeom prst="rect">
            <a:avLst/>
          </a:prstGeom>
        </p:spPr>
      </p:pic>
      <p:pic>
        <p:nvPicPr>
          <p:cNvPr id="7" name="Picture 6">
            <a:extLst>
              <a:ext uri="{FF2B5EF4-FFF2-40B4-BE49-F238E27FC236}">
                <a16:creationId xmlns:a16="http://schemas.microsoft.com/office/drawing/2014/main" id="{20B6745B-C2B2-43BC-A2D9-BAF053742FCB}"/>
              </a:ext>
            </a:extLst>
          </p:cNvPr>
          <p:cNvPicPr>
            <a:picLocks noChangeAspect="1"/>
          </p:cNvPicPr>
          <p:nvPr/>
        </p:nvPicPr>
        <p:blipFill>
          <a:blip r:embed="rId8"/>
          <a:stretch>
            <a:fillRect/>
          </a:stretch>
        </p:blipFill>
        <p:spPr>
          <a:xfrm>
            <a:off x="28954579" y="18713257"/>
            <a:ext cx="12032518" cy="547566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duotone>
              <a:schemeClr val="accent1">
                <a:shade val="45000"/>
                <a:satMod val="135000"/>
              </a:schemeClr>
              <a:prstClr val="white"/>
            </a:duotone>
          </a:blip>
          <a:stretch>
            <a:fillRect/>
          </a:stretch>
        </p:blipFill>
        <p:spPr>
          <a:xfrm>
            <a:off x="0" y="33401641"/>
            <a:ext cx="50800000" cy="5852904"/>
          </a:xfrm>
          <a:prstGeom prst="rect">
            <a:avLst/>
          </a:prstGeom>
        </p:spPr>
      </p:pic>
      <p:pic>
        <p:nvPicPr>
          <p:cNvPr id="5" name="Object 4" descr="preencoded.png"/>
          <p:cNvPicPr>
            <a:picLocks noChangeAspect="1"/>
          </p:cNvPicPr>
          <p:nvPr/>
        </p:nvPicPr>
        <p:blipFill>
          <a:blip r:embed="rId5"/>
          <a:stretch>
            <a:fillRect/>
          </a:stretch>
        </p:blipFill>
        <p:spPr>
          <a:xfrm>
            <a:off x="2549621" y="4714394"/>
            <a:ext cx="1298864" cy="26506439"/>
          </a:xfrm>
          <a:prstGeom prst="rect">
            <a:avLst/>
          </a:prstGeom>
        </p:spPr>
      </p:pic>
      <p:pic>
        <p:nvPicPr>
          <p:cNvPr id="7" name="Object 6" descr="preencoded.png"/>
          <p:cNvPicPr>
            <a:picLocks noChangeAspect="1"/>
          </p:cNvPicPr>
          <p:nvPr/>
        </p:nvPicPr>
        <p:blipFill>
          <a:blip r:embed="rId6"/>
          <a:stretch>
            <a:fillRect/>
          </a:stretch>
        </p:blipFill>
        <p:spPr>
          <a:xfrm>
            <a:off x="4666288" y="8009659"/>
            <a:ext cx="2886364" cy="2886364"/>
          </a:xfrm>
          <a:prstGeom prst="rect">
            <a:avLst/>
          </a:prstGeom>
        </p:spPr>
      </p:pic>
      <p:sp>
        <p:nvSpPr>
          <p:cNvPr id="10" name="Object 9"/>
          <p:cNvSpPr txBox="1"/>
          <p:nvPr/>
        </p:nvSpPr>
        <p:spPr>
          <a:xfrm>
            <a:off x="4810606" y="4714394"/>
            <a:ext cx="33381998"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SUMMARY</a:t>
            </a:r>
            <a:endParaRPr lang="en-US" dirty="0">
              <a:latin typeface="Calibri" panose="020F0502020204030204" pitchFamily="34" charset="0"/>
              <a:cs typeface="Calibri" panose="020F0502020204030204" pitchFamily="34" charset="0"/>
            </a:endParaRPr>
          </a:p>
        </p:txBody>
      </p:sp>
      <p:sp>
        <p:nvSpPr>
          <p:cNvPr id="11" name="Object 10"/>
          <p:cNvSpPr txBox="1"/>
          <p:nvPr/>
        </p:nvSpPr>
        <p:spPr>
          <a:xfrm>
            <a:off x="2549621" y="36031459"/>
            <a:ext cx="46972358" cy="1555194"/>
          </a:xfrm>
          <a:prstGeom prst="rect">
            <a:avLst/>
          </a:prstGeom>
          <a:noFill/>
        </p:spPr>
        <p:txBody>
          <a:bodyPr wrap="square" rtlCol="0" anchor="ctr"/>
          <a:lstStyle/>
          <a:p>
            <a:r>
              <a:rPr lang="en-US" sz="5700" b="1" dirty="0">
                <a:solidFill>
                  <a:srgbClr val="FFFFFF"/>
                </a:solidFill>
                <a:latin typeface="Calibri" panose="020F0502020204030204" pitchFamily="34" charset="0"/>
                <a:ea typeface="Karla" pitchFamily="34" charset="-122"/>
                <a:cs typeface="Calibri" panose="020F0502020204030204" pitchFamily="34" charset="0"/>
              </a:rPr>
              <a:t>Medical Cannabis Patient Program</a:t>
            </a:r>
            <a:r>
              <a:rPr lang="en-US" sz="5700" dirty="0">
                <a:solidFill>
                  <a:srgbClr val="FFFFFF"/>
                </a:solidFill>
                <a:latin typeface="Calibri" panose="020F0502020204030204" pitchFamily="34" charset="0"/>
                <a:ea typeface="Karla" pitchFamily="34" charset="-122"/>
                <a:cs typeface="Calibri" panose="020F0502020204030204" pitchFamily="34" charset="0"/>
              </a:rPr>
              <a:t>// Annual Report 2021 // Summary</a:t>
            </a:r>
            <a:endParaRPr lang="en-US" dirty="0">
              <a:latin typeface="Calibri" panose="020F0502020204030204" pitchFamily="34" charset="0"/>
              <a:cs typeface="Calibri" panose="020F0502020204030204" pitchFamily="34" charset="0"/>
            </a:endParaRPr>
          </a:p>
        </p:txBody>
      </p:sp>
      <p:sp>
        <p:nvSpPr>
          <p:cNvPr id="12" name="Object 11"/>
          <p:cNvSpPr txBox="1"/>
          <p:nvPr/>
        </p:nvSpPr>
        <p:spPr>
          <a:xfrm>
            <a:off x="8370455" y="7961553"/>
            <a:ext cx="37523930" cy="3271212"/>
          </a:xfrm>
          <a:prstGeom prst="rect">
            <a:avLst/>
          </a:prstGeom>
          <a:noFill/>
        </p:spPr>
        <p:txBody>
          <a:bodyPr wrap="square" rtlCol="0" anchor="ctr"/>
          <a:lstStyle/>
          <a:p>
            <a:pPr>
              <a:buNone/>
            </a:pPr>
            <a:r>
              <a:rPr lang="en-US" dirty="0">
                <a:solidFill>
                  <a:schemeClr val="accent1">
                    <a:lumMod val="75000"/>
                  </a:schemeClr>
                </a:solidFill>
                <a:latin typeface="Calibri" panose="020F0502020204030204" pitchFamily="34" charset="0"/>
                <a:cs typeface="Calibri" panose="020F0502020204030204" pitchFamily="34" charset="0"/>
              </a:rPr>
              <a:t>“</a:t>
            </a:r>
            <a:r>
              <a:rPr lang="en-US" sz="8000" dirty="0">
                <a:solidFill>
                  <a:schemeClr val="accent1">
                    <a:lumMod val="75000"/>
                  </a:schemeClr>
                </a:solidFill>
                <a:latin typeface="Calibri" panose="020F0502020204030204" pitchFamily="34" charset="0"/>
                <a:cs typeface="Calibri" panose="020F0502020204030204" pitchFamily="34" charset="0"/>
              </a:rPr>
              <a:t>Cannabis is the single most versatile herbal remedy, and the most useful plants on Earth.  No other single plant contains as wide a range of medically active herbal constituents” </a:t>
            </a:r>
          </a:p>
          <a:p>
            <a:pPr algn="r">
              <a:buNone/>
            </a:pPr>
            <a:r>
              <a:rPr lang="en-US" sz="8000" dirty="0">
                <a:solidFill>
                  <a:schemeClr val="accent1">
                    <a:lumMod val="75000"/>
                  </a:schemeClr>
                </a:solidFill>
                <a:latin typeface="Calibri" panose="020F0502020204030204" pitchFamily="34" charset="0"/>
                <a:cs typeface="Calibri" panose="020F0502020204030204" pitchFamily="34" charset="0"/>
              </a:rPr>
              <a:t>Dr. Ethan Russo </a:t>
            </a:r>
          </a:p>
          <a:p>
            <a:pPr algn="r">
              <a:buNone/>
            </a:pPr>
            <a:r>
              <a:rPr lang="en-US" sz="8000" dirty="0">
                <a:solidFill>
                  <a:schemeClr val="accent1">
                    <a:lumMod val="75000"/>
                  </a:schemeClr>
                </a:solidFill>
                <a:latin typeface="Calibri" panose="020F0502020204030204" pitchFamily="34" charset="0"/>
                <a:cs typeface="Calibri" panose="020F0502020204030204" pitchFamily="34" charset="0"/>
              </a:rPr>
              <a:t>Cannabinoid Research Institute</a:t>
            </a:r>
          </a:p>
        </p:txBody>
      </p:sp>
      <p:sp>
        <p:nvSpPr>
          <p:cNvPr id="13" name="Object 12"/>
          <p:cNvSpPr txBox="1"/>
          <p:nvPr/>
        </p:nvSpPr>
        <p:spPr>
          <a:xfrm>
            <a:off x="4810606" y="12411364"/>
            <a:ext cx="41222083" cy="18809469"/>
          </a:xfrm>
          <a:prstGeom prst="rect">
            <a:avLst/>
          </a:prstGeom>
          <a:noFill/>
        </p:spPr>
        <p:txBody>
          <a:bodyPr wrap="square" rtlCol="0" anchor="t"/>
          <a:lstStyle/>
          <a:p>
            <a:pPr>
              <a:buNone/>
            </a:pPr>
            <a:r>
              <a:rPr lang="en-US" sz="6600" dirty="0">
                <a:latin typeface="Calibri" panose="020F0502020204030204" pitchFamily="34" charset="0"/>
                <a:cs typeface="Calibri" panose="020F0502020204030204" pitchFamily="34" charset="0"/>
              </a:rPr>
              <a:t>On January 1st, 2014, Illinois approved the Compassionate Use of Medical Cannabis Program Act (410 ILCS 130), which allows patients with qualifying debilitating medical conditions to register with the state to obtain cannabis for medical use.  On August 12, 2019, the Compassionate Use of Medical Cannabis Program Act became a permanent program, and the “pilot” designation was removed. Illinois was the 20th state to authorize a legal medical cannabis program.  As of June 2021, 36 states, Washington, DC, and the territories of Guam, Puerto Rico, the Virgin Islands, and American Samoa have legalized the use of the cannabis plant for medical purposes.  </a:t>
            </a:r>
          </a:p>
          <a:p>
            <a:pPr>
              <a:buNone/>
            </a:pPr>
            <a:endParaRPr lang="en-US" sz="6600" dirty="0">
              <a:latin typeface="Calibri" panose="020F0502020204030204" pitchFamily="34" charset="0"/>
              <a:cs typeface="Calibri" panose="020F0502020204030204" pitchFamily="34" charset="0"/>
            </a:endParaRPr>
          </a:p>
          <a:p>
            <a:pPr>
              <a:buNone/>
            </a:pPr>
            <a:r>
              <a:rPr lang="en-US" sz="6600" dirty="0">
                <a:latin typeface="Calibri" panose="020F0502020204030204" pitchFamily="34" charset="0"/>
                <a:cs typeface="Calibri" panose="020F0502020204030204" pitchFamily="34" charset="0"/>
              </a:rPr>
              <a:t>Public Act (P.A.) 98-0122 provides Illinois residents who have various qualifying debilitating medical conditions (as defined by the Act), access to medical cannabis and protects qualifying patients, their Health Care Professionals and Caregivers, from criminal and civil liability.  The Act defines “medical use” as the acquisition, administration, delivery, possession, transfer, transportation, or use of cannabis to treat or alleviate a registered qualifying patient’s debilitating medical condition or symptoms associated with the patient’s qualifying condition.</a:t>
            </a:r>
          </a:p>
          <a:p>
            <a:pPr>
              <a:buNone/>
            </a:pPr>
            <a:endParaRPr lang="en-US" sz="6600" dirty="0">
              <a:latin typeface="Calibri" panose="020F0502020204030204" pitchFamily="34" charset="0"/>
              <a:cs typeface="Calibri" panose="020F0502020204030204" pitchFamily="34" charset="0"/>
            </a:endParaRPr>
          </a:p>
          <a:p>
            <a:pPr>
              <a:buNone/>
            </a:pPr>
            <a:r>
              <a:rPr lang="en-US" sz="6600" dirty="0">
                <a:latin typeface="Calibri" panose="020F0502020204030204" pitchFamily="34" charset="0"/>
                <a:cs typeface="Calibri" panose="020F0502020204030204" pitchFamily="34" charset="0"/>
              </a:rPr>
              <a:t>As of 8/02/2021 our department services 161,059 Medical Cannabis Patients and 783 Opioid Alternative Patients. </a:t>
            </a:r>
          </a:p>
          <a:p>
            <a:pPr>
              <a:buNone/>
            </a:pPr>
            <a:endParaRPr lang="en-US" sz="54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23DB8DA-1E96-4C23-9554-21DB79D2EC06}"/>
              </a:ext>
            </a:extLst>
          </p:cNvPr>
          <p:cNvSpPr txBox="1"/>
          <p:nvPr/>
        </p:nvSpPr>
        <p:spPr>
          <a:xfrm>
            <a:off x="49746349" y="37766114"/>
            <a:ext cx="569387" cy="923330"/>
          </a:xfrm>
          <a:prstGeom prst="rect">
            <a:avLst/>
          </a:prstGeom>
          <a:noFill/>
        </p:spPr>
        <p:txBody>
          <a:bodyPr wrap="none" rtlCol="0">
            <a:spAutoFit/>
          </a:bodyPr>
          <a:lstStyle/>
          <a:p>
            <a:fld id="{153EFBDA-7DF1-4AE1-9D9A-497C3EC8F68E}" type="slidenum">
              <a:rPr lang="en-US" sz="5400" smtClean="0"/>
              <a:t>3</a:t>
            </a:fld>
            <a:endParaRPr lang="en-US" sz="5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0" y="0"/>
            <a:ext cx="50800000" cy="33433712"/>
          </a:xfrm>
          <a:prstGeom prst="rect">
            <a:avLst/>
          </a:prstGeom>
        </p:spPr>
      </p:pic>
      <p:pic>
        <p:nvPicPr>
          <p:cNvPr id="21" name="Object 20" descr="preencoded.png"/>
          <p:cNvPicPr>
            <a:picLocks noChangeAspect="1"/>
          </p:cNvPicPr>
          <p:nvPr/>
        </p:nvPicPr>
        <p:blipFill>
          <a:blip r:embed="rId5"/>
          <a:stretch>
            <a:fillRect/>
          </a:stretch>
        </p:blipFill>
        <p:spPr>
          <a:xfrm>
            <a:off x="2549621" y="4714394"/>
            <a:ext cx="1298864" cy="2068561"/>
          </a:xfrm>
          <a:prstGeom prst="rect">
            <a:avLst/>
          </a:prstGeom>
        </p:spPr>
      </p:pic>
      <p:sp>
        <p:nvSpPr>
          <p:cNvPr id="34" name="Object 33"/>
          <p:cNvSpPr txBox="1"/>
          <p:nvPr/>
        </p:nvSpPr>
        <p:spPr>
          <a:xfrm>
            <a:off x="20396970" y="19434848"/>
            <a:ext cx="4895792"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APR 2022</a:t>
            </a:r>
            <a:endParaRPr lang="en-US" dirty="0">
              <a:latin typeface="Calibri" panose="020F0502020204030204" pitchFamily="34" charset="0"/>
              <a:cs typeface="Calibri" panose="020F0502020204030204" pitchFamily="34" charset="0"/>
            </a:endParaRPr>
          </a:p>
        </p:txBody>
      </p:sp>
      <p:sp>
        <p:nvSpPr>
          <p:cNvPr id="36" name="Object 35"/>
          <p:cNvSpPr txBox="1"/>
          <p:nvPr/>
        </p:nvSpPr>
        <p:spPr>
          <a:xfrm>
            <a:off x="31653788" y="19434848"/>
            <a:ext cx="4847319"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APR 2022</a:t>
            </a:r>
            <a:endParaRPr lang="en-US" dirty="0">
              <a:latin typeface="Calibri" panose="020F0502020204030204" pitchFamily="34" charset="0"/>
              <a:cs typeface="Calibri" panose="020F0502020204030204" pitchFamily="34" charset="0"/>
            </a:endParaRPr>
          </a:p>
        </p:txBody>
      </p:sp>
      <p:sp>
        <p:nvSpPr>
          <p:cNvPr id="38" name="Object 37"/>
          <p:cNvSpPr txBox="1"/>
          <p:nvPr/>
        </p:nvSpPr>
        <p:spPr>
          <a:xfrm>
            <a:off x="42910606" y="19434848"/>
            <a:ext cx="4847319"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JUNE 2022</a:t>
            </a:r>
            <a:endParaRPr lang="en-US" dirty="0">
              <a:latin typeface="Calibri" panose="020F0502020204030204" pitchFamily="34" charset="0"/>
              <a:cs typeface="Calibri" panose="020F0502020204030204" pitchFamily="34" charset="0"/>
            </a:endParaRPr>
          </a:p>
        </p:txBody>
      </p:sp>
      <p:sp>
        <p:nvSpPr>
          <p:cNvPr id="39" name="Object 38"/>
          <p:cNvSpPr txBox="1"/>
          <p:nvPr/>
        </p:nvSpPr>
        <p:spPr>
          <a:xfrm>
            <a:off x="4858712" y="4730429"/>
            <a:ext cx="21449290"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FY21 Accomplishments</a:t>
            </a:r>
            <a:endParaRPr lang="en-US" dirty="0">
              <a:latin typeface="Calibri" panose="020F0502020204030204" pitchFamily="34" charset="0"/>
              <a:cs typeface="Calibri" panose="020F0502020204030204" pitchFamily="34" charset="0"/>
            </a:endParaRPr>
          </a:p>
        </p:txBody>
      </p:sp>
      <p:sp>
        <p:nvSpPr>
          <p:cNvPr id="40" name="Object 39"/>
          <p:cNvSpPr txBox="1"/>
          <p:nvPr/>
        </p:nvSpPr>
        <p:spPr>
          <a:xfrm>
            <a:off x="3078788" y="35983333"/>
            <a:ext cx="40297244" cy="577273"/>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Medical Cannabis Patient Program</a:t>
            </a:r>
            <a:r>
              <a:rPr lang="en-US" sz="5700" dirty="0">
                <a:solidFill>
                  <a:srgbClr val="FFFFFF"/>
                </a:solidFill>
                <a:latin typeface="Calibri" panose="020F0502020204030204" pitchFamily="34" charset="0"/>
                <a:ea typeface="Karla" pitchFamily="34" charset="-122"/>
                <a:cs typeface="Calibri" panose="020F0502020204030204" pitchFamily="34" charset="0"/>
              </a:rPr>
              <a:t>//Cannabis Annual Report 2021 // FY21 Accomplishments</a:t>
            </a:r>
          </a:p>
          <a:p>
            <a:pPr lvl="0"/>
            <a:endParaRPr lang="en-US" dirty="0">
              <a:solidFill>
                <a:prstClr val="black"/>
              </a:solidFill>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47E1F643-EA61-49E8-A040-3E3EE65B24C9}"/>
              </a:ext>
            </a:extLst>
          </p:cNvPr>
          <p:cNvSpPr txBox="1"/>
          <p:nvPr/>
        </p:nvSpPr>
        <p:spPr>
          <a:xfrm>
            <a:off x="49746349" y="37766114"/>
            <a:ext cx="569387" cy="923330"/>
          </a:xfrm>
          <a:prstGeom prst="rect">
            <a:avLst/>
          </a:prstGeom>
          <a:noFill/>
        </p:spPr>
        <p:txBody>
          <a:bodyPr wrap="none" rtlCol="0">
            <a:spAutoFit/>
          </a:bodyPr>
          <a:lstStyle/>
          <a:p>
            <a:fld id="{867EDBE1-C0A8-43E0-9281-25B85551317F}" type="slidenum">
              <a:rPr lang="en-US" sz="5400" smtClean="0">
                <a:solidFill>
                  <a:schemeClr val="bg1"/>
                </a:solidFill>
              </a:rPr>
              <a:t>4</a:t>
            </a:fld>
            <a:endParaRPr lang="en-US" sz="5400" dirty="0">
              <a:solidFill>
                <a:schemeClr val="bg1"/>
              </a:solidFill>
            </a:endParaRPr>
          </a:p>
        </p:txBody>
      </p:sp>
      <p:sp>
        <p:nvSpPr>
          <p:cNvPr id="3" name="Rectangle 2">
            <a:extLst>
              <a:ext uri="{FF2B5EF4-FFF2-40B4-BE49-F238E27FC236}">
                <a16:creationId xmlns:a16="http://schemas.microsoft.com/office/drawing/2014/main" id="{BC341867-2F6B-456B-B21C-2F8D12514045}"/>
              </a:ext>
            </a:extLst>
          </p:cNvPr>
          <p:cNvSpPr/>
          <p:nvPr/>
        </p:nvSpPr>
        <p:spPr>
          <a:xfrm>
            <a:off x="48831949" y="37594622"/>
            <a:ext cx="914400" cy="9144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4A6DB8E-68B2-4D3A-A0A3-54C582745A42}"/>
              </a:ext>
            </a:extLst>
          </p:cNvPr>
          <p:cNvSpPr txBox="1"/>
          <p:nvPr/>
        </p:nvSpPr>
        <p:spPr>
          <a:xfrm>
            <a:off x="3078788" y="8855242"/>
            <a:ext cx="44679137" cy="10064294"/>
          </a:xfrm>
          <a:prstGeom prst="rect">
            <a:avLst/>
          </a:prstGeom>
          <a:noFill/>
        </p:spPr>
        <p:txBody>
          <a:bodyPr wrap="square" rtlCol="0">
            <a:spAutoFit/>
          </a:bodyPr>
          <a:lstStyle/>
          <a:p>
            <a:r>
              <a:rPr lang="en-US" sz="7200" dirty="0"/>
              <a:t>On June 22</a:t>
            </a:r>
            <a:r>
              <a:rPr lang="en-US" sz="7200" baseline="30000" dirty="0"/>
              <a:t>nd</a:t>
            </a:r>
            <a:r>
              <a:rPr lang="en-US" sz="7200" dirty="0"/>
              <a:t> the Medical Cannabis Patient Program went “live” with their new </a:t>
            </a:r>
            <a:r>
              <a:rPr lang="en-US" sz="7200" dirty="0" err="1"/>
              <a:t>Entellitrak</a:t>
            </a:r>
            <a:r>
              <a:rPr lang="en-US" sz="7200" dirty="0"/>
              <a:t> system. As of 8/17/2021 there are a total of 300 defects in the system.  The system was taken down for two weeks for data migration and upon launch crashed for approximately two weeks.  The Medical Cannabis Division continues to work through ongoing defects in the system. </a:t>
            </a:r>
          </a:p>
          <a:p>
            <a:pPr marL="857250" indent="-857250">
              <a:buFont typeface="Arial" panose="020B0604020202020204" pitchFamily="34" charset="0"/>
              <a:buChar char="•"/>
            </a:pPr>
            <a:r>
              <a:rPr lang="en-US" sz="7200" dirty="0"/>
              <a:t>Online patient and caregiver applications </a:t>
            </a:r>
          </a:p>
          <a:p>
            <a:pPr marL="857250" indent="-857250">
              <a:buFont typeface="Arial" panose="020B0604020202020204" pitchFamily="34" charset="0"/>
              <a:buChar char="•"/>
            </a:pPr>
            <a:r>
              <a:rPr lang="en-US" sz="7200" dirty="0"/>
              <a:t>Online provider certifications</a:t>
            </a:r>
          </a:p>
          <a:p>
            <a:pPr marL="857250" indent="-857250">
              <a:buFont typeface="Arial" panose="020B0604020202020204" pitchFamily="34" charset="0"/>
              <a:buChar char="•"/>
            </a:pPr>
            <a:r>
              <a:rPr lang="en-US" sz="7200" dirty="0"/>
              <a:t>Patients can now print their cards saving them money and time if they have a change in information</a:t>
            </a:r>
          </a:p>
          <a:p>
            <a:pPr marL="857250" indent="-857250">
              <a:buFont typeface="Arial" panose="020B0604020202020204" pitchFamily="34" charset="0"/>
              <a:buChar char="•"/>
            </a:pPr>
            <a:r>
              <a:rPr lang="en-US" sz="7200" dirty="0"/>
              <a:t>Patients now have access to lifelong certifications which allows their provider to certify them once and they will only be required to submit $50 fee every three years to keep their cards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0" y="0"/>
            <a:ext cx="50800000" cy="39243000"/>
          </a:xfrm>
          <a:prstGeom prst="rect">
            <a:avLst/>
          </a:prstGeom>
        </p:spPr>
      </p:pic>
      <p:pic>
        <p:nvPicPr>
          <p:cNvPr id="4" name="Object 3" descr="preencoded.png"/>
          <p:cNvPicPr>
            <a:picLocks noChangeAspect="1"/>
          </p:cNvPicPr>
          <p:nvPr/>
        </p:nvPicPr>
        <p:blipFill>
          <a:blip r:embed="rId4"/>
          <a:stretch>
            <a:fillRect/>
          </a:stretch>
        </p:blipFill>
        <p:spPr>
          <a:xfrm>
            <a:off x="0" y="0"/>
            <a:ext cx="50800000" cy="33433712"/>
          </a:xfrm>
          <a:prstGeom prst="rect">
            <a:avLst/>
          </a:prstGeom>
        </p:spPr>
      </p:pic>
      <p:pic>
        <p:nvPicPr>
          <p:cNvPr id="21" name="Object 20" descr="preencoded.png"/>
          <p:cNvPicPr>
            <a:picLocks noChangeAspect="1"/>
          </p:cNvPicPr>
          <p:nvPr/>
        </p:nvPicPr>
        <p:blipFill>
          <a:blip r:embed="rId5"/>
          <a:stretch>
            <a:fillRect/>
          </a:stretch>
        </p:blipFill>
        <p:spPr>
          <a:xfrm>
            <a:off x="2549621" y="4714394"/>
            <a:ext cx="1298864" cy="2068561"/>
          </a:xfrm>
          <a:prstGeom prst="rect">
            <a:avLst/>
          </a:prstGeom>
        </p:spPr>
      </p:pic>
      <p:sp>
        <p:nvSpPr>
          <p:cNvPr id="34" name="Object 33"/>
          <p:cNvSpPr txBox="1"/>
          <p:nvPr/>
        </p:nvSpPr>
        <p:spPr>
          <a:xfrm>
            <a:off x="20396970" y="19434848"/>
            <a:ext cx="4895792"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APR 2022</a:t>
            </a:r>
            <a:endParaRPr lang="en-US" dirty="0">
              <a:latin typeface="Calibri" panose="020F0502020204030204" pitchFamily="34" charset="0"/>
              <a:cs typeface="Calibri" panose="020F0502020204030204" pitchFamily="34" charset="0"/>
            </a:endParaRPr>
          </a:p>
        </p:txBody>
      </p:sp>
      <p:sp>
        <p:nvSpPr>
          <p:cNvPr id="36" name="Object 35"/>
          <p:cNvSpPr txBox="1"/>
          <p:nvPr/>
        </p:nvSpPr>
        <p:spPr>
          <a:xfrm>
            <a:off x="31653788" y="19434848"/>
            <a:ext cx="4847319"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APR 2022</a:t>
            </a:r>
            <a:endParaRPr lang="en-US" dirty="0">
              <a:latin typeface="Calibri" panose="020F0502020204030204" pitchFamily="34" charset="0"/>
              <a:cs typeface="Calibri" panose="020F0502020204030204" pitchFamily="34" charset="0"/>
            </a:endParaRPr>
          </a:p>
        </p:txBody>
      </p:sp>
      <p:sp>
        <p:nvSpPr>
          <p:cNvPr id="38" name="Object 37"/>
          <p:cNvSpPr txBox="1"/>
          <p:nvPr/>
        </p:nvSpPr>
        <p:spPr>
          <a:xfrm>
            <a:off x="42910606" y="19434848"/>
            <a:ext cx="4847319" cy="673485"/>
          </a:xfrm>
          <a:prstGeom prst="rect">
            <a:avLst/>
          </a:prstGeom>
          <a:noFill/>
        </p:spPr>
        <p:txBody>
          <a:bodyPr wrap="square" rtlCol="0" anchor="ctr"/>
          <a:lstStyle/>
          <a:p>
            <a:pPr algn="ctr">
              <a:buNone/>
            </a:pPr>
            <a:r>
              <a:rPr lang="en-US" sz="6400" b="1" dirty="0">
                <a:solidFill>
                  <a:srgbClr val="FFFFFF"/>
                </a:solidFill>
                <a:latin typeface="Calibri" panose="020F0502020204030204" pitchFamily="34" charset="0"/>
                <a:ea typeface="Karla" pitchFamily="34" charset="-122"/>
                <a:cs typeface="Calibri" panose="020F0502020204030204" pitchFamily="34" charset="0"/>
              </a:rPr>
              <a:t>JUNE 2022</a:t>
            </a:r>
            <a:endParaRPr lang="en-US" dirty="0">
              <a:latin typeface="Calibri" panose="020F0502020204030204" pitchFamily="34" charset="0"/>
              <a:cs typeface="Calibri" panose="020F0502020204030204" pitchFamily="34" charset="0"/>
            </a:endParaRPr>
          </a:p>
        </p:txBody>
      </p:sp>
      <p:sp>
        <p:nvSpPr>
          <p:cNvPr id="39" name="Object 38"/>
          <p:cNvSpPr txBox="1"/>
          <p:nvPr/>
        </p:nvSpPr>
        <p:spPr>
          <a:xfrm>
            <a:off x="4858712" y="4730429"/>
            <a:ext cx="21449290" cy="2068561"/>
          </a:xfrm>
          <a:prstGeom prst="rect">
            <a:avLst/>
          </a:prstGeom>
          <a:noFill/>
        </p:spPr>
        <p:txBody>
          <a:bodyPr wrap="square" rtlCol="0" anchor="ctr"/>
          <a:lstStyle/>
          <a:p>
            <a:pPr>
              <a:buNone/>
            </a:pPr>
            <a:r>
              <a:rPr lang="en-US" sz="15200" b="1" dirty="0">
                <a:solidFill>
                  <a:srgbClr val="000000"/>
                </a:solidFill>
                <a:latin typeface="Calibri" panose="020F0502020204030204" pitchFamily="34" charset="0"/>
                <a:ea typeface="Karla" pitchFamily="34" charset="-122"/>
                <a:cs typeface="Calibri" panose="020F0502020204030204" pitchFamily="34" charset="0"/>
              </a:rPr>
              <a:t>FY21 Legislative Changes</a:t>
            </a:r>
            <a:endParaRPr lang="en-US" dirty="0">
              <a:latin typeface="Calibri" panose="020F0502020204030204" pitchFamily="34" charset="0"/>
              <a:cs typeface="Calibri" panose="020F0502020204030204" pitchFamily="34" charset="0"/>
            </a:endParaRPr>
          </a:p>
        </p:txBody>
      </p:sp>
      <p:sp>
        <p:nvSpPr>
          <p:cNvPr id="40" name="Object 39"/>
          <p:cNvSpPr txBox="1"/>
          <p:nvPr/>
        </p:nvSpPr>
        <p:spPr>
          <a:xfrm>
            <a:off x="3078788" y="35983333"/>
            <a:ext cx="40297244" cy="577273"/>
          </a:xfrm>
          <a:prstGeom prst="rect">
            <a:avLst/>
          </a:prstGeom>
          <a:noFill/>
        </p:spPr>
        <p:txBody>
          <a:bodyPr wrap="square" rtlCol="0" anchor="ctr"/>
          <a:lstStyle/>
          <a:p>
            <a:pPr lvl="0"/>
            <a:r>
              <a:rPr lang="en-US" sz="5700" b="1" dirty="0">
                <a:solidFill>
                  <a:srgbClr val="FFFFFF"/>
                </a:solidFill>
                <a:latin typeface="Calibri" panose="020F0502020204030204" pitchFamily="34" charset="0"/>
                <a:ea typeface="Karla" pitchFamily="34" charset="-122"/>
                <a:cs typeface="Calibri" panose="020F0502020204030204" pitchFamily="34" charset="0"/>
              </a:rPr>
              <a:t>Medical Cannabis Patient Program</a:t>
            </a:r>
            <a:r>
              <a:rPr lang="en-US" sz="5700" dirty="0">
                <a:solidFill>
                  <a:srgbClr val="FFFFFF"/>
                </a:solidFill>
                <a:latin typeface="Calibri" panose="020F0502020204030204" pitchFamily="34" charset="0"/>
                <a:ea typeface="Karla" pitchFamily="34" charset="-122"/>
                <a:cs typeface="Calibri" panose="020F0502020204030204" pitchFamily="34" charset="0"/>
              </a:rPr>
              <a:t>//Cannabis Annual Report 2021 // FY21 Legislative Changes</a:t>
            </a:r>
            <a:endParaRPr lang="en-US" dirty="0">
              <a:solidFill>
                <a:prstClr val="black"/>
              </a:solidFill>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47E1F643-EA61-49E8-A040-3E3EE65B24C9}"/>
              </a:ext>
            </a:extLst>
          </p:cNvPr>
          <p:cNvSpPr txBox="1"/>
          <p:nvPr/>
        </p:nvSpPr>
        <p:spPr>
          <a:xfrm>
            <a:off x="49746349" y="37766114"/>
            <a:ext cx="569387" cy="923330"/>
          </a:xfrm>
          <a:prstGeom prst="rect">
            <a:avLst/>
          </a:prstGeom>
          <a:noFill/>
        </p:spPr>
        <p:txBody>
          <a:bodyPr wrap="none" rtlCol="0">
            <a:spAutoFit/>
          </a:bodyPr>
          <a:lstStyle/>
          <a:p>
            <a:fld id="{867EDBE1-C0A8-43E0-9281-25B85551317F}" type="slidenum">
              <a:rPr lang="en-US" sz="5400" smtClean="0">
                <a:solidFill>
                  <a:schemeClr val="bg1"/>
                </a:solidFill>
              </a:rPr>
              <a:t>5</a:t>
            </a:fld>
            <a:endParaRPr lang="en-US" sz="5400" dirty="0">
              <a:solidFill>
                <a:schemeClr val="bg1"/>
              </a:solidFill>
            </a:endParaRPr>
          </a:p>
        </p:txBody>
      </p:sp>
      <p:sp>
        <p:nvSpPr>
          <p:cNvPr id="3" name="Rectangle 2">
            <a:extLst>
              <a:ext uri="{FF2B5EF4-FFF2-40B4-BE49-F238E27FC236}">
                <a16:creationId xmlns:a16="http://schemas.microsoft.com/office/drawing/2014/main" id="{BC341867-2F6B-456B-B21C-2F8D12514045}"/>
              </a:ext>
            </a:extLst>
          </p:cNvPr>
          <p:cNvSpPr/>
          <p:nvPr/>
        </p:nvSpPr>
        <p:spPr>
          <a:xfrm>
            <a:off x="48831949" y="37594622"/>
            <a:ext cx="914400" cy="9144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4A6DB8E-68B2-4D3A-A0A3-54C582745A42}"/>
              </a:ext>
            </a:extLst>
          </p:cNvPr>
          <p:cNvSpPr txBox="1"/>
          <p:nvPr/>
        </p:nvSpPr>
        <p:spPr>
          <a:xfrm>
            <a:off x="3078788" y="8855242"/>
            <a:ext cx="44679137" cy="18928259"/>
          </a:xfrm>
          <a:prstGeom prst="rect">
            <a:avLst/>
          </a:prstGeom>
          <a:noFill/>
        </p:spPr>
        <p:txBody>
          <a:bodyPr wrap="square" rtlCol="0">
            <a:spAutoFit/>
          </a:bodyPr>
          <a:lstStyle/>
          <a:p>
            <a:r>
              <a:rPr lang="en-US" sz="7200" dirty="0"/>
              <a:t>Passing of </a:t>
            </a:r>
            <a:r>
              <a:rPr lang="en-US" sz="7200" b="1" dirty="0"/>
              <a:t>SB 2023 (PA 101-0363) </a:t>
            </a:r>
            <a:r>
              <a:rPr lang="en-US" sz="7200" dirty="0"/>
              <a:t>allowed for:</a:t>
            </a:r>
          </a:p>
          <a:p>
            <a:pPr marL="857250" indent="-857250">
              <a:buFont typeface="Arial" panose="020B0604020202020204" pitchFamily="34" charset="0"/>
              <a:buChar char="•"/>
            </a:pPr>
            <a:r>
              <a:rPr lang="en-US" sz="7200" dirty="0"/>
              <a:t>Reduction of all application fees by 50%</a:t>
            </a:r>
          </a:p>
          <a:p>
            <a:pPr marL="857250" indent="-857250">
              <a:buFont typeface="Arial" panose="020B0604020202020204" pitchFamily="34" charset="0"/>
              <a:buChar char="•"/>
            </a:pPr>
            <a:r>
              <a:rPr lang="en-US" sz="7200" dirty="0"/>
              <a:t>Applicants with lifelong conditions (designated by their health care providers) will only be required to submit $50 fee and a current driver’s license to renew their cards for three years</a:t>
            </a:r>
          </a:p>
          <a:p>
            <a:pPr marL="857250" indent="-857250">
              <a:buFont typeface="Arial" panose="020B0604020202020204" pitchFamily="34" charset="0"/>
              <a:buChar char="•"/>
            </a:pPr>
            <a:r>
              <a:rPr lang="en-US" sz="7200" dirty="0"/>
              <a:t>Allows both adult and minor applicant to have up to 3 caregivers with the restrictions that all caregivers can only serve one patient</a:t>
            </a:r>
          </a:p>
          <a:p>
            <a:pPr marL="857250" indent="-857250">
              <a:buFont typeface="Arial" panose="020B0604020202020204" pitchFamily="34" charset="0"/>
              <a:buChar char="•"/>
            </a:pPr>
            <a:r>
              <a:rPr lang="en-US" sz="7200" dirty="0"/>
              <a:t>Applicants 65 and older are added to those eligible for reduced fee along with veterans and those receiving disability benefits</a:t>
            </a:r>
          </a:p>
          <a:p>
            <a:endParaRPr lang="en-US" sz="7200" dirty="0"/>
          </a:p>
          <a:p>
            <a:r>
              <a:rPr lang="en-US" sz="7200" dirty="0"/>
              <a:t>Passing of </a:t>
            </a:r>
            <a:r>
              <a:rPr lang="en-US" sz="7200" b="1" dirty="0"/>
              <a:t>HB1443</a:t>
            </a:r>
            <a:r>
              <a:rPr lang="en-US" sz="7200" dirty="0"/>
              <a:t> on July 15 2021 allowed for:</a:t>
            </a:r>
          </a:p>
          <a:p>
            <a:pPr marL="857250" indent="-857250">
              <a:buFont typeface="Arial" panose="020B0604020202020204" pitchFamily="34" charset="0"/>
              <a:buChar char="•"/>
            </a:pPr>
            <a:r>
              <a:rPr lang="en-US" sz="7200" dirty="0"/>
              <a:t>This provision removes the requirement for patients to have to designate one dispensary at a time.  They will be able to purchase at any dispensary.  </a:t>
            </a:r>
          </a:p>
          <a:p>
            <a:pPr marL="857250" indent="-857250">
              <a:buFont typeface="Arial" panose="020B0604020202020204" pitchFamily="34" charset="0"/>
              <a:buChar char="•"/>
            </a:pPr>
            <a:endParaRPr lang="en-US" sz="7200" dirty="0"/>
          </a:p>
          <a:p>
            <a:r>
              <a:rPr lang="en-US" sz="7200" dirty="0"/>
              <a:t>Due to the Coronavirus outbreak, the Governor implemented an emergency procedure in March, 2020 to renew Medical Cannabis cards for 1 year free of cost for those patients whose cards were set to expire between March 20th- September 30th, 2020.  This was extended through July 30th 2021.</a:t>
            </a:r>
          </a:p>
          <a:p>
            <a:endParaRPr lang="en-US" sz="7200" dirty="0"/>
          </a:p>
        </p:txBody>
      </p:sp>
    </p:spTree>
    <p:extLst>
      <p:ext uri="{BB962C8B-B14F-4D97-AF65-F5344CB8AC3E}">
        <p14:creationId xmlns:p14="http://schemas.microsoft.com/office/powerpoint/2010/main" val="366329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A70F4F6-8761-4016-931A-4535464E4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800004" cy="392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29E81F6-5B8D-4A38-B471-D2D72FD78902}"/>
              </a:ext>
            </a:extLst>
          </p:cNvPr>
          <p:cNvSpPr txBox="1"/>
          <p:nvPr/>
        </p:nvSpPr>
        <p:spPr>
          <a:xfrm>
            <a:off x="4305300" y="5460625"/>
            <a:ext cx="43804608" cy="16842972"/>
          </a:xfrm>
          <a:prstGeom prst="rect">
            <a:avLst/>
          </a:prstGeom>
        </p:spPr>
        <p:txBody>
          <a:bodyPr vert="horz" lIns="91440" tIns="45720" rIns="91440" bIns="45720" rtlCol="0" anchor="b">
            <a:normAutofit fontScale="92500" lnSpcReduction="20000"/>
          </a:bodyPr>
          <a:lstStyle/>
          <a:p>
            <a:pPr>
              <a:lnSpc>
                <a:spcPct val="90000"/>
              </a:lnSpc>
              <a:spcBef>
                <a:spcPct val="0"/>
              </a:spcBef>
              <a:spcAft>
                <a:spcPts val="600"/>
              </a:spcAft>
            </a:pPr>
            <a:r>
              <a:rPr lang="en-US" sz="39500" kern="1200" dirty="0">
                <a:solidFill>
                  <a:schemeClr val="tx1"/>
                </a:solidFill>
                <a:latin typeface="+mj-lt"/>
                <a:ea typeface="+mj-ea"/>
                <a:cs typeface="+mj-cs"/>
              </a:rPr>
              <a:t>Medical Cannabis Patient Program Data/Statistics FY2021</a:t>
            </a:r>
          </a:p>
        </p:txBody>
      </p:sp>
      <p:sp>
        <p:nvSpPr>
          <p:cNvPr id="9" name="Rectangle 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5"/>
            <a:ext cx="2529049" cy="1850557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4C49FD3-CD95-4BA4-8BD3-B4A4C6844F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2964" y="418592"/>
            <a:ext cx="4912350" cy="1333066"/>
            <a:chOff x="5422392" y="64008"/>
            <a:chExt cx="1178966" cy="232963"/>
          </a:xfrm>
        </p:grpSpPr>
        <p:sp>
          <p:nvSpPr>
            <p:cNvPr id="12" name="Rectangle 64">
              <a:extLst>
                <a:ext uri="{FF2B5EF4-FFF2-40B4-BE49-F238E27FC236}">
                  <a16:creationId xmlns:a16="http://schemas.microsoft.com/office/drawing/2014/main" id="{194125EE-68A0-44AF-9565-81EF0F31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6">
              <a:extLst>
                <a:ext uri="{FF2B5EF4-FFF2-40B4-BE49-F238E27FC236}">
                  <a16:creationId xmlns:a16="http://schemas.microsoft.com/office/drawing/2014/main" id="{47D98E13-5DFC-4FC3-B217-18D7503F2D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4">
              <a:extLst>
                <a:ext uri="{FF2B5EF4-FFF2-40B4-BE49-F238E27FC236}">
                  <a16:creationId xmlns:a16="http://schemas.microsoft.com/office/drawing/2014/main" id="{1208B249-52C1-45B2-94CA-7FCF767BD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8E8EC538-BB99-4192-A555-FD23D92C5C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C818F7CD-D8C3-4B0E-8332-5F5D23675C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BA3A1026-C945-44C7-95BC-3BF4551EF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E7A2271E-1BF0-4DBF-BDC5-8205DFE2B7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FC359C9B-D7DB-4D67-BC20-0ED526C67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DA7CDCF-326D-40F3-9FA1-F6B696E8F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42EAB6A2-C79F-4E11-BA2B-82394503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0409AE1C-32E7-42F0-8174-D8EC28D1D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6D094018-4CC4-4507-BD21-223B12217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4971B5B3-87D2-49C1-9AD0-984AF7579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F8CC77F-5D16-46D1-9E76-844D3D54B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3136B198-9314-404B-9B2A-B12F1C81E8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3AD2B785-CD5F-4846-8278-FD202F83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C6BD3BE-D8A5-4561-9641-5F579267C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883722C6-0687-4FBC-924C-022C334B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50E3342E-EFDF-4EE7-A275-A46FE15FD9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02A591D3-77C5-427A-84E7-5040F9C1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18505575"/>
            <a:ext cx="2529049" cy="207374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28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FAC6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23F253-8897-4A95-AA08-16C31FAAB737}"/>
              </a:ext>
            </a:extLst>
          </p:cNvPr>
          <p:cNvPicPr>
            <a:picLocks noChangeAspect="1"/>
          </p:cNvPicPr>
          <p:nvPr/>
        </p:nvPicPr>
        <p:blipFill>
          <a:blip r:embed="rId3"/>
          <a:stretch>
            <a:fillRect/>
          </a:stretch>
        </p:blipFill>
        <p:spPr>
          <a:xfrm>
            <a:off x="9817767" y="-49859"/>
            <a:ext cx="31137727" cy="39308963"/>
          </a:xfrm>
          <a:prstGeom prst="rect">
            <a:avLst/>
          </a:prstGeom>
          <a:solidFill>
            <a:schemeClr val="bg1"/>
          </a:solidFill>
        </p:spPr>
      </p:pic>
    </p:spTree>
    <p:extLst>
      <p:ext uri="{BB962C8B-B14F-4D97-AF65-F5344CB8AC3E}">
        <p14:creationId xmlns:p14="http://schemas.microsoft.com/office/powerpoint/2010/main" val="790339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FAC6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64D87D-DFF2-4FD3-ABFB-C5C979228F20}"/>
              </a:ext>
            </a:extLst>
          </p:cNvPr>
          <p:cNvPicPr>
            <a:picLocks noChangeAspect="1"/>
          </p:cNvPicPr>
          <p:nvPr/>
        </p:nvPicPr>
        <p:blipFill>
          <a:blip r:embed="rId3"/>
          <a:stretch>
            <a:fillRect/>
          </a:stretch>
        </p:blipFill>
        <p:spPr>
          <a:xfrm>
            <a:off x="5764462" y="0"/>
            <a:ext cx="39271075" cy="39532016"/>
          </a:xfrm>
          <a:prstGeom prst="rect">
            <a:avLst/>
          </a:prstGeom>
        </p:spPr>
      </p:pic>
    </p:spTree>
    <p:extLst>
      <p:ext uri="{BB962C8B-B14F-4D97-AF65-F5344CB8AC3E}">
        <p14:creationId xmlns:p14="http://schemas.microsoft.com/office/powerpoint/2010/main" val="3998550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FAC6E"/>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F04B62-3541-4425-9561-C16FFB35DA26}"/>
              </a:ext>
            </a:extLst>
          </p:cNvPr>
          <p:cNvPicPr>
            <a:picLocks noChangeAspect="1"/>
          </p:cNvPicPr>
          <p:nvPr/>
        </p:nvPicPr>
        <p:blipFill>
          <a:blip r:embed="rId3"/>
          <a:stretch>
            <a:fillRect/>
          </a:stretch>
        </p:blipFill>
        <p:spPr>
          <a:xfrm>
            <a:off x="66006" y="4215072"/>
            <a:ext cx="50733994" cy="30812856"/>
          </a:xfrm>
          <a:prstGeom prst="rect">
            <a:avLst/>
          </a:prstGeom>
        </p:spPr>
      </p:pic>
    </p:spTree>
    <p:extLst>
      <p:ext uri="{BB962C8B-B14F-4D97-AF65-F5344CB8AC3E}">
        <p14:creationId xmlns:p14="http://schemas.microsoft.com/office/powerpoint/2010/main" val="2095184919"/>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1619</TotalTime>
  <Words>2083</Words>
  <Application>Microsoft Office PowerPoint</Application>
  <PresentationFormat>Custom</PresentationFormat>
  <Paragraphs>181</Paragraphs>
  <Slides>29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Willingham, Myles J.</dc:creator>
  <cp:lastModifiedBy>Willingham, Myles J.</cp:lastModifiedBy>
  <cp:revision>21</cp:revision>
  <dcterms:created xsi:type="dcterms:W3CDTF">2021-08-23T18:42:58Z</dcterms:created>
  <dcterms:modified xsi:type="dcterms:W3CDTF">2021-08-25T21:26:30Z</dcterms:modified>
</cp:coreProperties>
</file>