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31"/>
  </p:notesMasterIdLst>
  <p:sldIdLst>
    <p:sldId id="256" r:id="rId5"/>
    <p:sldId id="257" r:id="rId6"/>
    <p:sldId id="259" r:id="rId7"/>
    <p:sldId id="258" r:id="rId8"/>
    <p:sldId id="262" r:id="rId9"/>
    <p:sldId id="275" r:id="rId10"/>
    <p:sldId id="274" r:id="rId11"/>
    <p:sldId id="287" r:id="rId12"/>
    <p:sldId id="283" r:id="rId13"/>
    <p:sldId id="284" r:id="rId14"/>
    <p:sldId id="285" r:id="rId15"/>
    <p:sldId id="286" r:id="rId16"/>
    <p:sldId id="278" r:id="rId17"/>
    <p:sldId id="295" r:id="rId18"/>
    <p:sldId id="271" r:id="rId19"/>
    <p:sldId id="291" r:id="rId20"/>
    <p:sldId id="300" r:id="rId21"/>
    <p:sldId id="302" r:id="rId22"/>
    <p:sldId id="292" r:id="rId23"/>
    <p:sldId id="296" r:id="rId24"/>
    <p:sldId id="297" r:id="rId25"/>
    <p:sldId id="294" r:id="rId26"/>
    <p:sldId id="298" r:id="rId27"/>
    <p:sldId id="289" r:id="rId28"/>
    <p:sldId id="290" r:id="rId29"/>
    <p:sldId id="266" r:id="rId30"/>
  </p:sldIdLst>
  <p:sldSz cx="50800000" cy="39243000"/>
  <p:notesSz cx="7023100" cy="93091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ndis, Cecilia" initials="AC" lastIdx="4" clrIdx="0">
    <p:extLst>
      <p:ext uri="{19B8F6BF-5375-455C-9EA6-DF929625EA0E}">
        <p15:presenceInfo xmlns:p15="http://schemas.microsoft.com/office/powerpoint/2012/main" userId="S::Cecilia.Abundis@illinois.gov::6683bdb5-c5c7-448b-9b33-d030cfec101e" providerId="AD"/>
      </p:ext>
    </p:extLst>
  </p:cmAuthor>
  <p:cmAuthor id="2" name="Perry, Danielle" initials="PD" lastIdx="6" clrIdx="1">
    <p:extLst>
      <p:ext uri="{19B8F6BF-5375-455C-9EA6-DF929625EA0E}">
        <p15:presenceInfo xmlns:p15="http://schemas.microsoft.com/office/powerpoint/2012/main" userId="S::danielle.perry@illinois.gov::8f80f44c-c8aa-48bd-a96c-d0054434d33f" providerId="AD"/>
      </p:ext>
    </p:extLst>
  </p:cmAuthor>
  <p:cmAuthor id="3" name="Phelps, Amanda" initials="PA" lastIdx="6" clrIdx="2">
    <p:extLst>
      <p:ext uri="{19B8F6BF-5375-455C-9EA6-DF929625EA0E}">
        <p15:presenceInfo xmlns:p15="http://schemas.microsoft.com/office/powerpoint/2012/main" userId="S::Amanda.Phelps@illinois.gov::77084cfc-9d97-4cc6-8117-b73405f3b01c" providerId="AD"/>
      </p:ext>
    </p:extLst>
  </p:cmAuthor>
  <p:cmAuthor id="4" name="Juliet" initials="J" lastIdx="3" clrIdx="3">
    <p:extLst>
      <p:ext uri="{19B8F6BF-5375-455C-9EA6-DF929625EA0E}">
        <p15:presenceInfo xmlns:p15="http://schemas.microsoft.com/office/powerpoint/2012/main" userId="S::Juliet.Berger-White@Illinois.gov::e0094856-21b0-4a57-992e-2924d456ec37" providerId="AD"/>
      </p:ext>
    </p:extLst>
  </p:cmAuthor>
  <p:cmAuthor id="5" name="Morthland, Michael" initials="MM" lastIdx="3" clrIdx="4">
    <p:extLst>
      <p:ext uri="{19B8F6BF-5375-455C-9EA6-DF929625EA0E}">
        <p15:presenceInfo xmlns:p15="http://schemas.microsoft.com/office/powerpoint/2012/main" userId="S::Michael.Morthland@Illinois.gov::6a849b4c-8afa-4e5e-bef5-46781cc939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E8"/>
    <a:srgbClr val="7FA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6" autoAdjust="0"/>
  </p:normalViewPr>
  <p:slideViewPr>
    <p:cSldViewPr snapToGrid="0" snapToObjects="1">
      <p:cViewPr varScale="1">
        <p:scale>
          <a:sx n="19" d="100"/>
          <a:sy n="19" d="100"/>
        </p:scale>
        <p:origin x="179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llinois.gov\fpr\ChiShared\RND01\Common\Medical%20Cannabis\Adult%20Use%20Cannabis\Annual%20Reports\FY2019\dispensary%20revenu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llinois.gov\fpr\ChiShared\RND01\Common\Medical%20Cannabis\Adult%20Use%20Cannabis\Annual%20Reports\FY2020\dispensary%20revenu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illinois.gov\fpr\ChiShared\RND01\Common\Medical%20Cannabis\Adult%20Use%20Cannabis\Annual%20Reports\FY2020\dispensary%20revenu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8640" b="1" i="0" u="none" strike="noStrike" kern="1200" baseline="0">
                <a:solidFill>
                  <a:schemeClr val="tx1"/>
                </a:solidFill>
                <a:latin typeface="Calibri" panose="020F0502020204030204" pitchFamily="34" charset="0"/>
                <a:ea typeface="+mn-ea"/>
                <a:cs typeface="Calibri" panose="020F0502020204030204" pitchFamily="34" charset="0"/>
              </a:defRPr>
            </a:pPr>
            <a:r>
              <a:rPr lang="en-US" dirty="0"/>
              <a:t>Persons with an Ownership Interest by Race/Ethnicity FY20 vs FY21</a:t>
            </a:r>
          </a:p>
        </c:rich>
      </c:tx>
      <c:layout>
        <c:manualLayout>
          <c:xMode val="edge"/>
          <c:yMode val="edge"/>
          <c:x val="0.12320768931192835"/>
          <c:y val="4.8312573007493756E-4"/>
        </c:manualLayout>
      </c:layout>
      <c:overlay val="0"/>
      <c:spPr>
        <a:noFill/>
        <a:ln>
          <a:noFill/>
        </a:ln>
        <a:effectLst/>
      </c:spPr>
      <c:txPr>
        <a:bodyPr rot="0" spcFirstLastPara="1" vertOverflow="ellipsis" vert="horz" wrap="square" anchor="t" anchorCtr="1"/>
        <a:lstStyle/>
        <a:p>
          <a:pPr>
            <a:defRPr sz="864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FY20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7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AFRICAN-AMERICAN</c:v>
                </c:pt>
                <c:pt idx="1">
                  <c:v>HISPANIC</c:v>
                </c:pt>
                <c:pt idx="2">
                  <c:v>CAUCASIAN</c:v>
                </c:pt>
                <c:pt idx="3">
                  <c:v>ASIAN</c:v>
                </c:pt>
              </c:strCache>
            </c:strRef>
          </c:cat>
          <c:val>
            <c:numRef>
              <c:f>Sheet1!$B$2:$B$5</c:f>
              <c:numCache>
                <c:formatCode>General</c:formatCode>
                <c:ptCount val="4"/>
                <c:pt idx="0">
                  <c:v>1</c:v>
                </c:pt>
                <c:pt idx="1">
                  <c:v>2</c:v>
                </c:pt>
                <c:pt idx="2">
                  <c:v>204</c:v>
                </c:pt>
                <c:pt idx="3">
                  <c:v>12</c:v>
                </c:pt>
              </c:numCache>
            </c:numRef>
          </c:val>
          <c:extLst>
            <c:ext xmlns:c16="http://schemas.microsoft.com/office/drawing/2014/chart" uri="{C3380CC4-5D6E-409C-BE32-E72D297353CC}">
              <c16:uniqueId val="{00000000-48AB-44F9-B6F3-455AB3588993}"/>
            </c:ext>
          </c:extLst>
        </c:ser>
        <c:ser>
          <c:idx val="1"/>
          <c:order val="1"/>
          <c:tx>
            <c:strRef>
              <c:f>Sheet1!$C$1</c:f>
              <c:strCache>
                <c:ptCount val="1"/>
                <c:pt idx="0">
                  <c:v>FY21</c:v>
                </c:pt>
              </c:strCache>
            </c:strRef>
          </c:tx>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7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AFRICAN-AMERICAN</c:v>
                </c:pt>
                <c:pt idx="1">
                  <c:v>HISPANIC</c:v>
                </c:pt>
                <c:pt idx="2">
                  <c:v>CAUCASIAN</c:v>
                </c:pt>
                <c:pt idx="3">
                  <c:v>ASIAN</c:v>
                </c:pt>
              </c:strCache>
            </c:strRef>
          </c:cat>
          <c:val>
            <c:numRef>
              <c:f>Sheet1!$C$2:$C$5</c:f>
              <c:numCache>
                <c:formatCode>General</c:formatCode>
                <c:ptCount val="4"/>
                <c:pt idx="0">
                  <c:v>1</c:v>
                </c:pt>
                <c:pt idx="1">
                  <c:v>4</c:v>
                </c:pt>
                <c:pt idx="2">
                  <c:v>209</c:v>
                </c:pt>
                <c:pt idx="3">
                  <c:v>12</c:v>
                </c:pt>
              </c:numCache>
            </c:numRef>
          </c:val>
          <c:extLst>
            <c:ext xmlns:c16="http://schemas.microsoft.com/office/drawing/2014/chart" uri="{C3380CC4-5D6E-409C-BE32-E72D297353CC}">
              <c16:uniqueId val="{00000001-48AB-44F9-B6F3-455AB3588993}"/>
            </c:ext>
          </c:extLst>
        </c:ser>
        <c:dLbls>
          <c:dLblPos val="outEnd"/>
          <c:showLegendKey val="0"/>
          <c:showVal val="1"/>
          <c:showCatName val="0"/>
          <c:showSerName val="0"/>
          <c:showPercent val="0"/>
          <c:showBubbleSize val="0"/>
        </c:dLbls>
        <c:gapWidth val="100"/>
        <c:overlap val="-24"/>
        <c:axId val="662085224"/>
        <c:axId val="662090472"/>
      </c:barChart>
      <c:catAx>
        <c:axId val="662085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62090472"/>
        <c:crosses val="autoZero"/>
        <c:auto val="1"/>
        <c:lblAlgn val="ctr"/>
        <c:lblOffset val="100"/>
        <c:tickMarkSkip val="1"/>
        <c:noMultiLvlLbl val="0"/>
      </c:catAx>
      <c:valAx>
        <c:axId val="662090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62085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Cannabis State Tax Revenue Collected by County Groups</a:t>
            </a:r>
          </a:p>
          <a:p>
            <a:pPr>
              <a:defRPr b="1"/>
            </a:pPr>
            <a:r>
              <a:rPr lang="en-US" b="1" dirty="0"/>
              <a:t>(July</a:t>
            </a:r>
            <a:r>
              <a:rPr lang="en-US" b="1" baseline="0" dirty="0"/>
              <a:t> 2020</a:t>
            </a:r>
            <a:r>
              <a:rPr lang="en-US" b="1" dirty="0"/>
              <a:t> – June</a:t>
            </a:r>
            <a:r>
              <a:rPr lang="en-US" b="1" baseline="0" dirty="0"/>
              <a:t> 2021</a:t>
            </a:r>
            <a:r>
              <a:rPr lang="en-US" b="1" dirty="0"/>
              <a:t>)</a:t>
            </a:r>
          </a:p>
        </c:rich>
      </c:tx>
      <c:overlay val="0"/>
      <c:spPr>
        <a:noFill/>
        <a:ln>
          <a:noFill/>
        </a:ln>
        <a:effectLst/>
      </c:spPr>
      <c:txPr>
        <a:bodyPr rot="0" spcFirstLastPara="1" vertOverflow="ellipsis" vert="horz" wrap="square" anchor="ctr" anchorCtr="1"/>
        <a:lstStyle/>
        <a:p>
          <a:pPr>
            <a:defRPr sz="72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FY 21</c:v>
                </c:pt>
              </c:strCache>
            </c:strRef>
          </c:tx>
          <c:spPr>
            <a:solidFill>
              <a:schemeClr val="accent1"/>
            </a:solidFill>
            <a:ln>
              <a:noFill/>
            </a:ln>
            <a:effectLst/>
          </c:spPr>
          <c:invertIfNegative val="0"/>
          <c:dLbls>
            <c:dLbl>
              <c:idx val="2"/>
              <c:layout>
                <c:manualLayout>
                  <c:x val="3.2730096237970252E-3"/>
                  <c:y val="-3.8894356955380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AF-4570-AC65-B9EDC88BCADB}"/>
                </c:ext>
              </c:extLst>
            </c:dLbl>
            <c:numFmt formatCode="&quot;$&quot;#,##0.00" sourceLinked="0"/>
            <c:spPr>
              <a:noFill/>
              <a:ln>
                <a:noFill/>
              </a:ln>
              <a:effectLst/>
            </c:spPr>
            <c:txPr>
              <a:bodyPr rot="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Sheet1!$A$2:$A$10</c:f>
              <c:strCache>
                <c:ptCount val="9"/>
                <c:pt idx="0">
                  <c:v>Southern</c:v>
                </c:pt>
                <c:pt idx="1">
                  <c:v>East Central</c:v>
                </c:pt>
                <c:pt idx="2">
                  <c:v>West Central</c:v>
                </c:pt>
                <c:pt idx="3">
                  <c:v>Northern Non-Metropolitan</c:v>
                </c:pt>
                <c:pt idx="4">
                  <c:v>Chicago w/o Cook/DuPage</c:v>
                </c:pt>
                <c:pt idx="5">
                  <c:v>DuPage </c:v>
                </c:pt>
                <c:pt idx="6">
                  <c:v>Suburban Cook</c:v>
                </c:pt>
                <c:pt idx="7">
                  <c:v>Chicago </c:v>
                </c:pt>
                <c:pt idx="8">
                  <c:v>Other*</c:v>
                </c:pt>
              </c:strCache>
            </c:strRef>
          </c:cat>
          <c:val>
            <c:numRef>
              <c:f>Sheet1!$B$2:$B$10</c:f>
              <c:numCache>
                <c:formatCode>#,##0.00</c:formatCode>
                <c:ptCount val="9"/>
                <c:pt idx="0">
                  <c:v>42684493.869999997</c:v>
                </c:pt>
                <c:pt idx="1">
                  <c:v>26029192.100000001</c:v>
                </c:pt>
                <c:pt idx="2">
                  <c:v>27916708.18</c:v>
                </c:pt>
                <c:pt idx="3">
                  <c:v>27828311.850000001</c:v>
                </c:pt>
                <c:pt idx="4">
                  <c:v>44135289.119999997</c:v>
                </c:pt>
                <c:pt idx="5">
                  <c:v>17850546.489999998</c:v>
                </c:pt>
                <c:pt idx="6">
                  <c:v>61875718.950000003</c:v>
                </c:pt>
                <c:pt idx="7">
                  <c:v>45243458.109999999</c:v>
                </c:pt>
                <c:pt idx="8">
                  <c:v>299121</c:v>
                </c:pt>
              </c:numCache>
            </c:numRef>
          </c:val>
          <c:extLst>
            <c:ext xmlns:c16="http://schemas.microsoft.com/office/drawing/2014/chart" uri="{C3380CC4-5D6E-409C-BE32-E72D297353CC}">
              <c16:uniqueId val="{00000000-01AF-4570-AC65-B9EDC88BCADB}"/>
            </c:ext>
          </c:extLst>
        </c:ser>
        <c:dLbls>
          <c:showLegendKey val="0"/>
          <c:showVal val="0"/>
          <c:showCatName val="0"/>
          <c:showSerName val="0"/>
          <c:showPercent val="0"/>
          <c:showBubbleSize val="0"/>
        </c:dLbls>
        <c:gapWidth val="219"/>
        <c:overlap val="-27"/>
        <c:axId val="641315152"/>
        <c:axId val="641315480"/>
      </c:barChart>
      <c:catAx>
        <c:axId val="64131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41315480"/>
        <c:crosses val="autoZero"/>
        <c:auto val="1"/>
        <c:lblAlgn val="ctr"/>
        <c:lblOffset val="100"/>
        <c:noMultiLvlLbl val="0"/>
      </c:catAx>
      <c:valAx>
        <c:axId val="6413154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4131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0" baseline="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6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8640" b="1" dirty="0">
                <a:solidFill>
                  <a:schemeClr val="tx1"/>
                </a:solidFill>
              </a:rPr>
              <a:t>Persons with an Ownership by Gender FY20 vs FY21</a:t>
            </a:r>
          </a:p>
        </c:rich>
      </c:tx>
      <c:overlay val="0"/>
      <c:spPr>
        <a:noFill/>
        <a:ln>
          <a:noFill/>
        </a:ln>
        <a:effectLst/>
      </c:spPr>
      <c:txPr>
        <a:bodyPr rot="0" spcFirstLastPara="1" vertOverflow="ellipsis" vert="horz" wrap="square" anchor="ctr" anchorCtr="1"/>
        <a:lstStyle/>
        <a:p>
          <a:pPr>
            <a:defRPr sz="86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FY20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Sheet1!$B$2:$B$3</c:f>
              <c:numCache>
                <c:formatCode>General</c:formatCode>
                <c:ptCount val="2"/>
                <c:pt idx="0">
                  <c:v>177</c:v>
                </c:pt>
                <c:pt idx="1">
                  <c:v>42</c:v>
                </c:pt>
              </c:numCache>
            </c:numRef>
          </c:val>
          <c:extLst>
            <c:ext xmlns:c16="http://schemas.microsoft.com/office/drawing/2014/chart" uri="{C3380CC4-5D6E-409C-BE32-E72D297353CC}">
              <c16:uniqueId val="{00000000-13BE-4289-A29B-60832688F8B6}"/>
            </c:ext>
          </c:extLst>
        </c:ser>
        <c:ser>
          <c:idx val="1"/>
          <c:order val="1"/>
          <c:tx>
            <c:strRef>
              <c:f>Sheet1!$C$1</c:f>
              <c:strCache>
                <c:ptCount val="1"/>
                <c:pt idx="0">
                  <c:v>FY21</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Sheet1!$C$2:$C$3</c:f>
              <c:numCache>
                <c:formatCode>General</c:formatCode>
                <c:ptCount val="2"/>
                <c:pt idx="0">
                  <c:v>193</c:v>
                </c:pt>
                <c:pt idx="1">
                  <c:v>33</c:v>
                </c:pt>
              </c:numCache>
            </c:numRef>
          </c:val>
          <c:extLst>
            <c:ext xmlns:c16="http://schemas.microsoft.com/office/drawing/2014/chart" uri="{C3380CC4-5D6E-409C-BE32-E72D297353CC}">
              <c16:uniqueId val="{00000001-13BE-4289-A29B-60832688F8B6}"/>
            </c:ext>
          </c:extLst>
        </c:ser>
        <c:dLbls>
          <c:showLegendKey val="0"/>
          <c:showVal val="0"/>
          <c:showCatName val="0"/>
          <c:showSerName val="0"/>
          <c:showPercent val="0"/>
          <c:showBubbleSize val="0"/>
        </c:dLbls>
        <c:gapWidth val="219"/>
        <c:overlap val="-27"/>
        <c:axId val="688093184"/>
        <c:axId val="688093512"/>
      </c:barChart>
      <c:catAx>
        <c:axId val="68809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88093512"/>
        <c:crosses val="autoZero"/>
        <c:auto val="1"/>
        <c:lblAlgn val="ctr"/>
        <c:lblOffset val="100"/>
        <c:noMultiLvlLbl val="0"/>
      </c:catAx>
      <c:valAx>
        <c:axId val="688093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8809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E06-40AF-9A6F-F2AD07BF6D2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E06-40AF-9A6F-F2AD07BF6D2A}"/>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8E06-40AF-9A6F-F2AD07BF6D2A}"/>
              </c:ext>
            </c:extLst>
          </c:dPt>
          <c:dLbls>
            <c:dLbl>
              <c:idx val="0"/>
              <c:layout>
                <c:manualLayout>
                  <c:x val="-0.20699526046812439"/>
                  <c:y val="-0.12616957936309808"/>
                </c:manualLayout>
              </c:layout>
              <c:spPr>
                <a:noFill/>
                <a:ln>
                  <a:noFill/>
                </a:ln>
                <a:effectLst/>
              </c:spPr>
              <c:txPr>
                <a:bodyPr rot="0" spcFirstLastPara="1" vertOverflow="ellipsis" vert="horz" wrap="square" lIns="38100" tIns="19050" rIns="38100" bIns="19050" anchor="ctr" anchorCtr="1">
                  <a:noAutofit/>
                </a:bodyPr>
                <a:lstStyle/>
                <a:p>
                  <a:pPr>
                    <a:defRPr sz="6500" b="1"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3218443449764767"/>
                      <c:h val="0.19423241352193005"/>
                    </c:manualLayout>
                  </c15:layout>
                </c:ext>
                <c:ext xmlns:c16="http://schemas.microsoft.com/office/drawing/2014/chart" uri="{C3380CC4-5D6E-409C-BE32-E72D297353CC}">
                  <c16:uniqueId val="{00000001-8E06-40AF-9A6F-F2AD07BF6D2A}"/>
                </c:ext>
              </c:extLst>
            </c:dLbl>
            <c:dLbl>
              <c:idx val="1"/>
              <c:layout>
                <c:manualLayout>
                  <c:x val="0.18788941784664673"/>
                  <c:y val="0.19826234951164709"/>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9538984142064606"/>
                      <c:h val="0.19352987886651415"/>
                    </c:manualLayout>
                  </c15:layout>
                </c:ext>
                <c:ext xmlns:c16="http://schemas.microsoft.com/office/drawing/2014/chart" uri="{C3380CC4-5D6E-409C-BE32-E72D297353CC}">
                  <c16:uniqueId val="{00000003-8E06-40AF-9A6F-F2AD07BF6D2A}"/>
                </c:ext>
              </c:extLst>
            </c:dLbl>
            <c:dLbl>
              <c:idx val="2"/>
              <c:dLblPos val="inEnd"/>
              <c:showLegendKey val="0"/>
              <c:showVal val="1"/>
              <c:showCatName val="1"/>
              <c:showSerName val="0"/>
              <c:showPercent val="1"/>
              <c:showBubbleSize val="0"/>
              <c:extLst>
                <c:ext xmlns:c15="http://schemas.microsoft.com/office/drawing/2012/chart" uri="{CE6537A1-D6FC-4f65-9D91-7224C49458BB}">
                  <c15:layout>
                    <c:manualLayout>
                      <c:w val="0.33671468321153769"/>
                      <c:h val="0.14562808677236544"/>
                    </c:manualLayout>
                  </c15:layout>
                </c:ext>
                <c:ext xmlns:c16="http://schemas.microsoft.com/office/drawing/2014/chart" uri="{C3380CC4-5D6E-409C-BE32-E72D297353CC}">
                  <c16:uniqueId val="{00000005-8E06-40AF-9A6F-F2AD07BF6D2A}"/>
                </c:ext>
              </c:extLst>
            </c:dLbl>
            <c:spPr>
              <a:noFill/>
              <a:ln>
                <a:noFill/>
              </a:ln>
              <a:effectLst/>
            </c:spPr>
            <c:txPr>
              <a:bodyPr rot="0" spcFirstLastPara="1" vertOverflow="ellipsis" vert="horz" wrap="square" lIns="38100" tIns="19050" rIns="38100" bIns="19050" anchor="ctr" anchorCtr="1">
                <a:spAutoFit/>
              </a:bodyPr>
              <a:lstStyle/>
              <a:p>
                <a:pPr>
                  <a:defRPr sz="6500" b="1"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'[FY21 912 Cannabis spending Chart Draft Two 7-20-21.xlsx]% to Spend (2)'!$B$2:$B$4</c:f>
              <c:strCache>
                <c:ptCount val="3"/>
                <c:pt idx="0">
                  <c:v>Personnel Costs</c:v>
                </c:pt>
                <c:pt idx="1">
                  <c:v>Implementation</c:v>
                </c:pt>
                <c:pt idx="2">
                  <c:v>Travel</c:v>
                </c:pt>
              </c:strCache>
            </c:strRef>
          </c:cat>
          <c:val>
            <c:numRef>
              <c:f>'[FY21 912 Cannabis spending Chart Draft Two 7-20-21.xlsx]% to Spend (2)'!$C$2:$C$4</c:f>
              <c:numCache>
                <c:formatCode>_("$"* #,##0.00_);_("$"* \(#,##0.00\);_("$"* "-"??_);_(@_)</c:formatCode>
                <c:ptCount val="3"/>
                <c:pt idx="0">
                  <c:v>2497940.46</c:v>
                </c:pt>
                <c:pt idx="1">
                  <c:v>1057213.6399999999</c:v>
                </c:pt>
                <c:pt idx="2">
                  <c:v>3770.9700000000003</c:v>
                </c:pt>
              </c:numCache>
            </c:numRef>
          </c:val>
          <c:extLst>
            <c:ext xmlns:c16="http://schemas.microsoft.com/office/drawing/2014/chart" uri="{C3380CC4-5D6E-409C-BE32-E72D297353CC}">
              <c16:uniqueId val="{00000006-8E06-40AF-9A6F-F2AD07BF6D2A}"/>
            </c:ext>
          </c:extLst>
        </c:ser>
        <c:ser>
          <c:idx val="1"/>
          <c:order val="1"/>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8-8E06-40AF-9A6F-F2AD07BF6D2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A-8E06-40AF-9A6F-F2AD07BF6D2A}"/>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C-8E06-40AF-9A6F-F2AD07BF6D2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'[FY21 912 Cannabis spending Chart Draft Two 7-20-21.xlsx]% to Spend (2)'!$B$2:$B$4</c:f>
              <c:strCache>
                <c:ptCount val="3"/>
                <c:pt idx="0">
                  <c:v>Personnel Costs</c:v>
                </c:pt>
                <c:pt idx="1">
                  <c:v>Implementation</c:v>
                </c:pt>
                <c:pt idx="2">
                  <c:v>Travel</c:v>
                </c:pt>
              </c:strCache>
            </c:strRef>
          </c:cat>
          <c:val>
            <c:numRef>
              <c:f>'[FY21 912 Cannabis spending Chart Draft Two 7-20-21.xlsx]% to Spend (2)'!$D$2:$D$4</c:f>
              <c:numCache>
                <c:formatCode>0%</c:formatCode>
                <c:ptCount val="3"/>
                <c:pt idx="0">
                  <c:v>0.70188059902031041</c:v>
                </c:pt>
                <c:pt idx="1">
                  <c:v>0.29705981980677104</c:v>
                </c:pt>
                <c:pt idx="2">
                  <c:v>1.0595811729185972E-3</c:v>
                </c:pt>
              </c:numCache>
            </c:numRef>
          </c:val>
          <c:extLst>
            <c:ext xmlns:c16="http://schemas.microsoft.com/office/drawing/2014/chart" uri="{C3380CC4-5D6E-409C-BE32-E72D297353CC}">
              <c16:uniqueId val="{0000000D-8E06-40AF-9A6F-F2AD07BF6D2A}"/>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480" b="1" i="0" u="none" strike="noStrike" kern="1200" baseline="0">
                <a:solidFill>
                  <a:schemeClr val="tx1"/>
                </a:solidFill>
                <a:latin typeface="Calibri" panose="020F0502020204030204" pitchFamily="34" charset="0"/>
                <a:ea typeface="+mn-ea"/>
                <a:cs typeface="Calibri" panose="020F0502020204030204" pitchFamily="34" charset="0"/>
              </a:defRPr>
            </a:pPr>
            <a:r>
              <a:rPr lang="en-US"/>
              <a:t>Dispensing Organization Revenue by Type and Region </a:t>
            </a:r>
          </a:p>
          <a:p>
            <a:pPr>
              <a:defRPr/>
            </a:pPr>
            <a:r>
              <a:rPr lang="en-US"/>
              <a:t>(July 2019-June 2020)</a:t>
            </a:r>
          </a:p>
        </c:rich>
      </c:tx>
      <c:overlay val="0"/>
      <c:spPr>
        <a:noFill/>
        <a:ln>
          <a:noFill/>
        </a:ln>
        <a:effectLst/>
      </c:spPr>
      <c:txPr>
        <a:bodyPr rot="0" spcFirstLastPara="1" vertOverflow="ellipsis" vert="horz" wrap="square" anchor="ctr" anchorCtr="1"/>
        <a:lstStyle/>
        <a:p>
          <a:pPr>
            <a:defRPr sz="648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Sheet1!$B$1</c:f>
              <c:strCache>
                <c:ptCount val="1"/>
                <c:pt idx="0">
                  <c:v>AU revenue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Sheet1!$A$2:$A$6</c:f>
              <c:strCache>
                <c:ptCount val="5"/>
                <c:pt idx="0">
                  <c:v>City of Chicago</c:v>
                </c:pt>
                <c:pt idx="1">
                  <c:v>Suburban Cook</c:v>
                </c:pt>
                <c:pt idx="2">
                  <c:v>C-N-E BLS Region</c:v>
                </c:pt>
                <c:pt idx="3">
                  <c:v>Northern Region</c:v>
                </c:pt>
                <c:pt idx="4">
                  <c:v>Southern Region</c:v>
                </c:pt>
              </c:strCache>
            </c:strRef>
          </c:cat>
          <c:val>
            <c:numRef>
              <c:f>Sheet1!$B$2:$B$6</c:f>
              <c:numCache>
                <c:formatCode>"$"#,##0.00_);[Red]\("$"#,##0.00\)</c:formatCode>
                <c:ptCount val="5"/>
                <c:pt idx="0">
                  <c:v>32682059.739999998</c:v>
                </c:pt>
                <c:pt idx="1">
                  <c:v>31312173.890000001</c:v>
                </c:pt>
                <c:pt idx="2">
                  <c:v>73260062.340000004</c:v>
                </c:pt>
                <c:pt idx="3">
                  <c:v>44659389.869999997</c:v>
                </c:pt>
                <c:pt idx="4">
                  <c:v>56982193.770000003</c:v>
                </c:pt>
              </c:numCache>
            </c:numRef>
          </c:val>
          <c:extLst>
            <c:ext xmlns:c16="http://schemas.microsoft.com/office/drawing/2014/chart" uri="{C3380CC4-5D6E-409C-BE32-E72D297353CC}">
              <c16:uniqueId val="{00000000-06C2-4670-8275-90C2D8258B81}"/>
            </c:ext>
          </c:extLst>
        </c:ser>
        <c:ser>
          <c:idx val="1"/>
          <c:order val="1"/>
          <c:tx>
            <c:strRef>
              <c:f>Sheet1!$C$1</c:f>
              <c:strCache>
                <c:ptCount val="1"/>
                <c:pt idx="0">
                  <c:v>MCP revenue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Sheet1!$A$2:$A$6</c:f>
              <c:strCache>
                <c:ptCount val="5"/>
                <c:pt idx="0">
                  <c:v>City of Chicago</c:v>
                </c:pt>
                <c:pt idx="1">
                  <c:v>Suburban Cook</c:v>
                </c:pt>
                <c:pt idx="2">
                  <c:v>C-N-E BLS Region</c:v>
                </c:pt>
                <c:pt idx="3">
                  <c:v>Northern Region</c:v>
                </c:pt>
                <c:pt idx="4">
                  <c:v>Southern Region</c:v>
                </c:pt>
              </c:strCache>
            </c:strRef>
          </c:cat>
          <c:val>
            <c:numRef>
              <c:f>Sheet1!$C$2:$C$6</c:f>
              <c:numCache>
                <c:formatCode>"$"#,##0.00_);[Red]\("$"#,##0.00\)</c:formatCode>
                <c:ptCount val="5"/>
                <c:pt idx="0">
                  <c:v>29275921.989999998</c:v>
                </c:pt>
                <c:pt idx="1">
                  <c:v>29966100.120000001</c:v>
                </c:pt>
                <c:pt idx="2">
                  <c:v>51965901.520000003</c:v>
                </c:pt>
                <c:pt idx="3">
                  <c:v>28448667.149999999</c:v>
                </c:pt>
                <c:pt idx="4">
                  <c:v>25839448.010000002</c:v>
                </c:pt>
              </c:numCache>
            </c:numRef>
          </c:val>
          <c:extLst>
            <c:ext xmlns:c16="http://schemas.microsoft.com/office/drawing/2014/chart" uri="{C3380CC4-5D6E-409C-BE32-E72D297353CC}">
              <c16:uniqueId val="{00000001-06C2-4670-8275-90C2D8258B81}"/>
            </c:ext>
          </c:extLst>
        </c:ser>
        <c:ser>
          <c:idx val="2"/>
          <c:order val="2"/>
          <c:tx>
            <c:strRef>
              <c:f>Sheet1!$D$1</c:f>
              <c:strCache>
                <c:ptCount val="1"/>
                <c:pt idx="0">
                  <c:v>OAPP revenue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Sheet1!$A$2:$A$6</c:f>
              <c:strCache>
                <c:ptCount val="5"/>
                <c:pt idx="0">
                  <c:v>City of Chicago</c:v>
                </c:pt>
                <c:pt idx="1">
                  <c:v>Suburban Cook</c:v>
                </c:pt>
                <c:pt idx="2">
                  <c:v>C-N-E BLS Region</c:v>
                </c:pt>
                <c:pt idx="3">
                  <c:v>Northern Region</c:v>
                </c:pt>
                <c:pt idx="4">
                  <c:v>Southern Region</c:v>
                </c:pt>
              </c:strCache>
            </c:strRef>
          </c:cat>
          <c:val>
            <c:numRef>
              <c:f>Sheet1!$D$2:$D$6</c:f>
              <c:numCache>
                <c:formatCode>"$"#,##0_);[Red]\("$"#,##0\)</c:formatCode>
                <c:ptCount val="5"/>
                <c:pt idx="0" formatCode="&quot;$&quot;#,##0.00_);[Red]\(&quot;$&quot;#,##0.00\)">
                  <c:v>182233.37</c:v>
                </c:pt>
                <c:pt idx="1">
                  <c:v>500053</c:v>
                </c:pt>
                <c:pt idx="2" formatCode="&quot;$&quot;#,##0.00_);[Red]\(&quot;$&quot;#,##0.00\)">
                  <c:v>1109967.3500000001</c:v>
                </c:pt>
                <c:pt idx="3" formatCode="&quot;$&quot;#,##0.00_);[Red]\(&quot;$&quot;#,##0.00\)">
                  <c:v>210597.23</c:v>
                </c:pt>
                <c:pt idx="4" formatCode="&quot;$&quot;#,##0.00">
                  <c:v>488097.72</c:v>
                </c:pt>
              </c:numCache>
            </c:numRef>
          </c:val>
          <c:extLst>
            <c:ext xmlns:c16="http://schemas.microsoft.com/office/drawing/2014/chart" uri="{C3380CC4-5D6E-409C-BE32-E72D297353CC}">
              <c16:uniqueId val="{00000002-06C2-4670-8275-90C2D8258B81}"/>
            </c:ext>
          </c:extLst>
        </c:ser>
        <c:dLbls>
          <c:showLegendKey val="0"/>
          <c:showVal val="0"/>
          <c:showCatName val="0"/>
          <c:showSerName val="0"/>
          <c:showPercent val="0"/>
          <c:showBubbleSize val="0"/>
        </c:dLbls>
        <c:gapWidth val="150"/>
        <c:overlap val="100"/>
        <c:axId val="376688496"/>
        <c:axId val="376689152"/>
      </c:barChart>
      <c:catAx>
        <c:axId val="37668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5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76689152"/>
        <c:crosses val="autoZero"/>
        <c:auto val="1"/>
        <c:lblAlgn val="ctr"/>
        <c:lblOffset val="100"/>
        <c:noMultiLvlLbl val="0"/>
      </c:catAx>
      <c:valAx>
        <c:axId val="3766891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5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766884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5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5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54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0" b="0" i="0" u="none" strike="noStrike" kern="1200" spc="0" baseline="0">
                <a:solidFill>
                  <a:schemeClr val="tx1"/>
                </a:solidFill>
                <a:latin typeface="+mn-lt"/>
                <a:ea typeface="+mn-ea"/>
                <a:cs typeface="+mn-cs"/>
              </a:defRPr>
            </a:pPr>
            <a:r>
              <a:rPr lang="en-US"/>
              <a:t>Dispensing Organization Revenue by Type and Region</a:t>
            </a:r>
          </a:p>
          <a:p>
            <a:pPr>
              <a:defRPr/>
            </a:pPr>
            <a:r>
              <a:rPr lang="en-US"/>
              <a:t>(July 2020 – June 2021)</a:t>
            </a:r>
          </a:p>
        </c:rich>
      </c:tx>
      <c:overlay val="0"/>
      <c:spPr>
        <a:noFill/>
        <a:ln>
          <a:noFill/>
        </a:ln>
        <a:effectLst/>
      </c:spPr>
      <c:txPr>
        <a:bodyPr rot="0" spcFirstLastPara="1" vertOverflow="ellipsis" vert="horz" wrap="square" anchor="ctr" anchorCtr="1"/>
        <a:lstStyle/>
        <a:p>
          <a:pPr>
            <a:defRPr sz="60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AU Revenue</c:v>
                </c:pt>
              </c:strCache>
            </c:strRef>
          </c:tx>
          <c:spPr>
            <a:solidFill>
              <a:schemeClr val="accent1"/>
            </a:solidFill>
            <a:ln>
              <a:noFill/>
            </a:ln>
            <a:effectLst/>
          </c:spPr>
          <c:invertIfNegative val="0"/>
          <c:cat>
            <c:strRef>
              <c:f>Sheet1!$A$2:$A$9</c:f>
              <c:strCache>
                <c:ptCount val="8"/>
                <c:pt idx="0">
                  <c:v>Chicago</c:v>
                </c:pt>
                <c:pt idx="1">
                  <c:v>Suburban Cook</c:v>
                </c:pt>
                <c:pt idx="2">
                  <c:v>DuPage</c:v>
                </c:pt>
                <c:pt idx="3">
                  <c:v>Chicago w/o Cook/DuPage</c:v>
                </c:pt>
                <c:pt idx="4">
                  <c:v>Northern</c:v>
                </c:pt>
                <c:pt idx="5">
                  <c:v>West Central</c:v>
                </c:pt>
                <c:pt idx="6">
                  <c:v>East Central</c:v>
                </c:pt>
                <c:pt idx="7">
                  <c:v>Southern</c:v>
                </c:pt>
              </c:strCache>
            </c:strRef>
          </c:cat>
          <c:val>
            <c:numRef>
              <c:f>Sheet1!$B$2:$B$9</c:f>
              <c:numCache>
                <c:formatCode>"$"#,##0.00</c:formatCode>
                <c:ptCount val="8"/>
                <c:pt idx="0">
                  <c:v>144701315.00999999</c:v>
                </c:pt>
                <c:pt idx="1">
                  <c:v>198489529.19</c:v>
                </c:pt>
                <c:pt idx="2">
                  <c:v>89757936.359999999</c:v>
                </c:pt>
                <c:pt idx="3">
                  <c:v>171820852.56999999</c:v>
                </c:pt>
                <c:pt idx="4">
                  <c:v>99011084.840000004</c:v>
                </c:pt>
                <c:pt idx="5">
                  <c:v>98906551.319999993</c:v>
                </c:pt>
                <c:pt idx="6">
                  <c:v>91975669.549999997</c:v>
                </c:pt>
                <c:pt idx="7">
                  <c:v>161575157.53999999</c:v>
                </c:pt>
              </c:numCache>
            </c:numRef>
          </c:val>
          <c:extLst>
            <c:ext xmlns:c16="http://schemas.microsoft.com/office/drawing/2014/chart" uri="{C3380CC4-5D6E-409C-BE32-E72D297353CC}">
              <c16:uniqueId val="{00000000-B897-42DA-8FBD-CEC09C580A62}"/>
            </c:ext>
          </c:extLst>
        </c:ser>
        <c:ser>
          <c:idx val="1"/>
          <c:order val="1"/>
          <c:tx>
            <c:strRef>
              <c:f>Sheet1!$C$1</c:f>
              <c:strCache>
                <c:ptCount val="1"/>
                <c:pt idx="0">
                  <c:v>MCP Revenue</c:v>
                </c:pt>
              </c:strCache>
            </c:strRef>
          </c:tx>
          <c:spPr>
            <a:solidFill>
              <a:schemeClr val="accent2"/>
            </a:solidFill>
            <a:ln>
              <a:noFill/>
            </a:ln>
            <a:effectLst/>
          </c:spPr>
          <c:invertIfNegative val="0"/>
          <c:cat>
            <c:strRef>
              <c:f>Sheet1!$A$2:$A$9</c:f>
              <c:strCache>
                <c:ptCount val="8"/>
                <c:pt idx="0">
                  <c:v>Chicago</c:v>
                </c:pt>
                <c:pt idx="1">
                  <c:v>Suburban Cook</c:v>
                </c:pt>
                <c:pt idx="2">
                  <c:v>DuPage</c:v>
                </c:pt>
                <c:pt idx="3">
                  <c:v>Chicago w/o Cook/DuPage</c:v>
                </c:pt>
                <c:pt idx="4">
                  <c:v>Northern</c:v>
                </c:pt>
                <c:pt idx="5">
                  <c:v>West Central</c:v>
                </c:pt>
                <c:pt idx="6">
                  <c:v>East Central</c:v>
                </c:pt>
                <c:pt idx="7">
                  <c:v>Southern</c:v>
                </c:pt>
              </c:strCache>
            </c:strRef>
          </c:cat>
          <c:val>
            <c:numRef>
              <c:f>Sheet1!$C$2:$C$9</c:f>
              <c:numCache>
                <c:formatCode>"$"#,##0.00</c:formatCode>
                <c:ptCount val="8"/>
                <c:pt idx="0">
                  <c:v>72760554.709999993</c:v>
                </c:pt>
                <c:pt idx="1">
                  <c:v>77817109.530000001</c:v>
                </c:pt>
                <c:pt idx="2">
                  <c:v>55218807.920000002</c:v>
                </c:pt>
                <c:pt idx="3">
                  <c:v>67776575.579999998</c:v>
                </c:pt>
                <c:pt idx="4">
                  <c:v>22958433.449999999</c:v>
                </c:pt>
                <c:pt idx="5">
                  <c:v>37239988.619999997</c:v>
                </c:pt>
                <c:pt idx="6">
                  <c:v>25555381.079999998</c:v>
                </c:pt>
                <c:pt idx="7">
                  <c:v>31570264.68</c:v>
                </c:pt>
              </c:numCache>
            </c:numRef>
          </c:val>
          <c:extLst>
            <c:ext xmlns:c16="http://schemas.microsoft.com/office/drawing/2014/chart" uri="{C3380CC4-5D6E-409C-BE32-E72D297353CC}">
              <c16:uniqueId val="{00000001-B897-42DA-8FBD-CEC09C580A62}"/>
            </c:ext>
          </c:extLst>
        </c:ser>
        <c:ser>
          <c:idx val="2"/>
          <c:order val="2"/>
          <c:tx>
            <c:strRef>
              <c:f>Sheet1!$D$1</c:f>
              <c:strCache>
                <c:ptCount val="1"/>
                <c:pt idx="0">
                  <c:v>OAPP Revenue</c:v>
                </c:pt>
              </c:strCache>
            </c:strRef>
          </c:tx>
          <c:spPr>
            <a:solidFill>
              <a:schemeClr val="accent3"/>
            </a:solidFill>
            <a:ln>
              <a:noFill/>
            </a:ln>
            <a:effectLst/>
          </c:spPr>
          <c:invertIfNegative val="0"/>
          <c:cat>
            <c:strRef>
              <c:f>Sheet1!$A$2:$A$9</c:f>
              <c:strCache>
                <c:ptCount val="8"/>
                <c:pt idx="0">
                  <c:v>Chicago</c:v>
                </c:pt>
                <c:pt idx="1">
                  <c:v>Suburban Cook</c:v>
                </c:pt>
                <c:pt idx="2">
                  <c:v>DuPage</c:v>
                </c:pt>
                <c:pt idx="3">
                  <c:v>Chicago w/o Cook/DuPage</c:v>
                </c:pt>
                <c:pt idx="4">
                  <c:v>Northern</c:v>
                </c:pt>
                <c:pt idx="5">
                  <c:v>West Central</c:v>
                </c:pt>
                <c:pt idx="6">
                  <c:v>East Central</c:v>
                </c:pt>
                <c:pt idx="7">
                  <c:v>Southern</c:v>
                </c:pt>
              </c:strCache>
            </c:strRef>
          </c:cat>
          <c:val>
            <c:numRef>
              <c:f>Sheet1!$D$2:$D$9</c:f>
              <c:numCache>
                <c:formatCode>"$"#,##0.00</c:formatCode>
                <c:ptCount val="8"/>
                <c:pt idx="0">
                  <c:v>275485.90999999997</c:v>
                </c:pt>
                <c:pt idx="1">
                  <c:v>737005.25</c:v>
                </c:pt>
                <c:pt idx="2">
                  <c:v>592631.01</c:v>
                </c:pt>
                <c:pt idx="3">
                  <c:v>1192808.1499999999</c:v>
                </c:pt>
                <c:pt idx="4">
                  <c:v>55374.879999999997</c:v>
                </c:pt>
                <c:pt idx="5">
                  <c:v>164513.99</c:v>
                </c:pt>
                <c:pt idx="6">
                  <c:v>266841.75</c:v>
                </c:pt>
                <c:pt idx="7">
                  <c:v>228844.36</c:v>
                </c:pt>
              </c:numCache>
            </c:numRef>
          </c:val>
          <c:extLst>
            <c:ext xmlns:c16="http://schemas.microsoft.com/office/drawing/2014/chart" uri="{C3380CC4-5D6E-409C-BE32-E72D297353CC}">
              <c16:uniqueId val="{00000002-B897-42DA-8FBD-CEC09C580A62}"/>
            </c:ext>
          </c:extLst>
        </c:ser>
        <c:dLbls>
          <c:showLegendKey val="0"/>
          <c:showVal val="0"/>
          <c:showCatName val="0"/>
          <c:showSerName val="0"/>
          <c:showPercent val="0"/>
          <c:showBubbleSize val="0"/>
        </c:dLbls>
        <c:gapWidth val="150"/>
        <c:overlap val="100"/>
        <c:axId val="716133376"/>
        <c:axId val="716131408"/>
      </c:barChart>
      <c:catAx>
        <c:axId val="71613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0" b="0" i="0" u="none" strike="noStrike" kern="1200" baseline="0">
                <a:solidFill>
                  <a:schemeClr val="tx1"/>
                </a:solidFill>
                <a:latin typeface="+mn-lt"/>
                <a:ea typeface="+mn-ea"/>
                <a:cs typeface="+mn-cs"/>
              </a:defRPr>
            </a:pPr>
            <a:endParaRPr lang="en-US"/>
          </a:p>
        </c:txPr>
        <c:crossAx val="716131408"/>
        <c:crosses val="autoZero"/>
        <c:auto val="1"/>
        <c:lblAlgn val="ctr"/>
        <c:lblOffset val="100"/>
        <c:noMultiLvlLbl val="0"/>
      </c:catAx>
      <c:valAx>
        <c:axId val="71613140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5000" b="0" i="0" u="none" strike="noStrike" kern="1200" baseline="0">
                <a:solidFill>
                  <a:schemeClr val="tx1"/>
                </a:solidFill>
                <a:latin typeface="+mn-lt"/>
                <a:ea typeface="+mn-ea"/>
                <a:cs typeface="+mn-cs"/>
              </a:defRPr>
            </a:pPr>
            <a:endParaRPr lang="en-US"/>
          </a:p>
        </c:txPr>
        <c:crossAx val="716133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5000" b="0" i="0" u="none" strike="noStrike" kern="1200" baseline="0">
                <a:solidFill>
                  <a:schemeClr val="tx1"/>
                </a:solidFill>
                <a:latin typeface="+mn-lt"/>
                <a:ea typeface="+mn-ea"/>
                <a:cs typeface="+mn-cs"/>
              </a:defRPr>
            </a:pPr>
            <a:endParaRPr lang="en-US"/>
          </a:p>
        </c:txPr>
      </c:dTable>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5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sz="50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0" b="1" i="0" u="none" strike="noStrike" kern="1200" spc="0" baseline="0">
                <a:solidFill>
                  <a:schemeClr val="tx1"/>
                </a:solidFill>
                <a:latin typeface="Calibri" panose="020F0502020204030204" pitchFamily="34" charset="0"/>
                <a:ea typeface="+mn-ea"/>
                <a:cs typeface="+mn-cs"/>
              </a:defRPr>
            </a:pPr>
            <a:r>
              <a:rPr lang="en-US" b="1" dirty="0"/>
              <a:t>Adult-Use Cannabis Sales by County Groups </a:t>
            </a:r>
          </a:p>
          <a:p>
            <a:pPr>
              <a:defRPr b="1"/>
            </a:pPr>
            <a:r>
              <a:rPr lang="en-US" b="1" dirty="0"/>
              <a:t>January 2020 – June 2020</a:t>
            </a:r>
          </a:p>
        </c:rich>
      </c:tx>
      <c:layout>
        <c:manualLayout>
          <c:xMode val="edge"/>
          <c:yMode val="edge"/>
          <c:x val="0.29457166971486731"/>
          <c:y val="6.5589504522422159E-3"/>
        </c:manualLayout>
      </c:layout>
      <c:overlay val="0"/>
      <c:spPr>
        <a:noFill/>
        <a:ln>
          <a:noFill/>
        </a:ln>
        <a:effectLst/>
      </c:spPr>
      <c:txPr>
        <a:bodyPr rot="0" spcFirstLastPara="1" vertOverflow="ellipsis" vert="horz" wrap="square" anchor="ctr" anchorCtr="1"/>
        <a:lstStyle/>
        <a:p>
          <a:pPr>
            <a:defRPr sz="7200" b="1"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Sheet2!$A$1:$A$5</c:f>
              <c:strCache>
                <c:ptCount val="5"/>
                <c:pt idx="0">
                  <c:v>City of Chicago</c:v>
                </c:pt>
                <c:pt idx="1">
                  <c:v>Suburban Cook</c:v>
                </c:pt>
                <c:pt idx="2">
                  <c:v>Suburban counties</c:v>
                </c:pt>
                <c:pt idx="3">
                  <c:v>Northern counties</c:v>
                </c:pt>
                <c:pt idx="4">
                  <c:v>Southern counties</c:v>
                </c:pt>
              </c:strCache>
            </c:strRef>
          </c:cat>
          <c:val>
            <c:numRef>
              <c:f>Sheet2!$B$1:$B$5</c:f>
              <c:numCache>
                <c:formatCode>"$"#,##0.00_);[Red]\("$"#,##0.00\)</c:formatCode>
                <c:ptCount val="5"/>
                <c:pt idx="0">
                  <c:v>32682059.739999998</c:v>
                </c:pt>
                <c:pt idx="1">
                  <c:v>31312173.890000001</c:v>
                </c:pt>
                <c:pt idx="2">
                  <c:v>73260062.340000004</c:v>
                </c:pt>
                <c:pt idx="3">
                  <c:v>44659389.869999997</c:v>
                </c:pt>
                <c:pt idx="4">
                  <c:v>56982193.770000003</c:v>
                </c:pt>
              </c:numCache>
            </c:numRef>
          </c:val>
          <c:extLst>
            <c:ext xmlns:c16="http://schemas.microsoft.com/office/drawing/2014/chart" uri="{C3380CC4-5D6E-409C-BE32-E72D297353CC}">
              <c16:uniqueId val="{00000000-6860-432E-B852-0587C29DF424}"/>
            </c:ext>
          </c:extLst>
        </c:ser>
        <c:dLbls>
          <c:dLblPos val="outEnd"/>
          <c:showLegendKey val="0"/>
          <c:showVal val="1"/>
          <c:showCatName val="0"/>
          <c:showSerName val="0"/>
          <c:showPercent val="0"/>
          <c:showBubbleSize val="0"/>
        </c:dLbls>
        <c:gapWidth val="219"/>
        <c:overlap val="-27"/>
        <c:axId val="464850080"/>
        <c:axId val="464845488"/>
      </c:barChart>
      <c:catAx>
        <c:axId val="46485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crossAx val="464845488"/>
        <c:crosses val="autoZero"/>
        <c:auto val="0"/>
        <c:lblAlgn val="ctr"/>
        <c:lblOffset val="100"/>
        <c:noMultiLvlLbl val="0"/>
      </c:catAx>
      <c:valAx>
        <c:axId val="464845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crossAx val="46485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0" baseline="0">
          <a:solidFill>
            <a:schemeClr val="tx1"/>
          </a:solidFill>
          <a:latin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0" b="1" i="0" u="none" strike="noStrike" kern="1200" spc="0" baseline="0">
                <a:solidFill>
                  <a:schemeClr val="tx1"/>
                </a:solidFill>
                <a:latin typeface="Calibri" panose="020F0502020204030204" pitchFamily="34" charset="0"/>
                <a:ea typeface="+mn-ea"/>
                <a:cs typeface="+mn-cs"/>
              </a:defRPr>
            </a:pPr>
            <a:r>
              <a:rPr lang="en-US" b="1" dirty="0"/>
              <a:t>Adult-Use Cannabis Sales by County Groups</a:t>
            </a:r>
          </a:p>
          <a:p>
            <a:pPr>
              <a:defRPr b="1"/>
            </a:pPr>
            <a:r>
              <a:rPr lang="en-US" b="1" dirty="0"/>
              <a:t>July</a:t>
            </a:r>
            <a:r>
              <a:rPr lang="en-US" b="1" baseline="0" dirty="0"/>
              <a:t> </a:t>
            </a:r>
            <a:r>
              <a:rPr lang="en-US" b="1" dirty="0"/>
              <a:t>2020 – June 2021</a:t>
            </a:r>
          </a:p>
        </c:rich>
      </c:tx>
      <c:overlay val="0"/>
      <c:spPr>
        <a:noFill/>
        <a:ln>
          <a:noFill/>
        </a:ln>
        <a:effectLst/>
      </c:spPr>
      <c:txPr>
        <a:bodyPr rot="0" spcFirstLastPara="1" vertOverflow="ellipsis" vert="horz" wrap="square" anchor="ctr" anchorCtr="1"/>
        <a:lstStyle/>
        <a:p>
          <a:pPr>
            <a:defRPr sz="7200" b="1"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Adult-Use Sales</c:v>
                </c:pt>
              </c:strCache>
            </c:strRef>
          </c:tx>
          <c:spPr>
            <a:solidFill>
              <a:schemeClr val="accent1"/>
            </a:solidFill>
            <a:ln>
              <a:noFill/>
            </a:ln>
            <a:effectLst/>
          </c:spPr>
          <c:invertIfNegative val="0"/>
          <c:dLbls>
            <c:dLbl>
              <c:idx val="0"/>
              <c:tx>
                <c:rich>
                  <a:bodyPr/>
                  <a:lstStyle/>
                  <a:p>
                    <a:r>
                      <a:rPr lang="en-US" sz="6000" baseline="0" dirty="0"/>
                      <a:t>$161,575,157.54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1A3-4933-B4C4-20E5304F5C1C}"/>
                </c:ext>
              </c:extLst>
            </c:dLbl>
            <c:dLbl>
              <c:idx val="1"/>
              <c:tx>
                <c:rich>
                  <a:bodyPr/>
                  <a:lstStyle/>
                  <a:p>
                    <a:r>
                      <a:rPr lang="en-US" sz="6000" baseline="0" dirty="0"/>
                      <a:t>$91,975,669.55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1A3-4933-B4C4-20E5304F5C1C}"/>
                </c:ext>
              </c:extLst>
            </c:dLbl>
            <c:dLbl>
              <c:idx val="2"/>
              <c:layout>
                <c:manualLayout>
                  <c:x val="-5.4999364101314043E-17"/>
                  <c:y val="-3.00020833139545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A3-4933-B4C4-20E5304F5C1C}"/>
                </c:ext>
              </c:extLst>
            </c:dLbl>
            <c:numFmt formatCode="&quot;$&quot;#,##0.00" sourceLinked="0"/>
            <c:spPr>
              <a:noFill/>
              <a:ln>
                <a:noFill/>
              </a:ln>
              <a:effectLst/>
            </c:spPr>
            <c:txPr>
              <a:bodyPr rot="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South</c:v>
                </c:pt>
                <c:pt idx="1">
                  <c:v>East Central</c:v>
                </c:pt>
                <c:pt idx="2">
                  <c:v>West Central</c:v>
                </c:pt>
                <c:pt idx="3">
                  <c:v>Northern Non-Metropolitan</c:v>
                </c:pt>
                <c:pt idx="4">
                  <c:v>Chicago w/o Cook/DuPage</c:v>
                </c:pt>
                <c:pt idx="5">
                  <c:v>DuPage</c:v>
                </c:pt>
                <c:pt idx="6">
                  <c:v>Suburban Cook</c:v>
                </c:pt>
                <c:pt idx="7">
                  <c:v>Chicago</c:v>
                </c:pt>
              </c:strCache>
            </c:strRef>
          </c:cat>
          <c:val>
            <c:numRef>
              <c:f>Sheet1!$B$2:$B$9</c:f>
              <c:numCache>
                <c:formatCode>#,##0.00</c:formatCode>
                <c:ptCount val="8"/>
                <c:pt idx="0">
                  <c:v>161575157.53999999</c:v>
                </c:pt>
                <c:pt idx="1">
                  <c:v>91975669.549999997</c:v>
                </c:pt>
                <c:pt idx="2">
                  <c:v>98906551.319999993</c:v>
                </c:pt>
                <c:pt idx="3">
                  <c:v>99011084.840000004</c:v>
                </c:pt>
                <c:pt idx="4">
                  <c:v>171820852.56999999</c:v>
                </c:pt>
                <c:pt idx="5">
                  <c:v>89757936.359999999</c:v>
                </c:pt>
                <c:pt idx="6">
                  <c:v>198489529.19</c:v>
                </c:pt>
                <c:pt idx="7">
                  <c:v>144701315.00999999</c:v>
                </c:pt>
              </c:numCache>
            </c:numRef>
          </c:val>
          <c:extLst>
            <c:ext xmlns:c16="http://schemas.microsoft.com/office/drawing/2014/chart" uri="{C3380CC4-5D6E-409C-BE32-E72D297353CC}">
              <c16:uniqueId val="{00000000-01A3-4933-B4C4-20E5304F5C1C}"/>
            </c:ext>
          </c:extLst>
        </c:ser>
        <c:dLbls>
          <c:showLegendKey val="0"/>
          <c:showVal val="0"/>
          <c:showCatName val="0"/>
          <c:showSerName val="0"/>
          <c:showPercent val="0"/>
          <c:showBubbleSize val="0"/>
        </c:dLbls>
        <c:gapWidth val="219"/>
        <c:overlap val="-27"/>
        <c:axId val="558816672"/>
        <c:axId val="558815688"/>
      </c:barChart>
      <c:catAx>
        <c:axId val="55881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crossAx val="558815688"/>
        <c:crossesAt val="0"/>
        <c:auto val="1"/>
        <c:lblAlgn val="ctr"/>
        <c:lblOffset val="100"/>
        <c:noMultiLvlLbl val="0"/>
      </c:catAx>
      <c:valAx>
        <c:axId val="5588156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crossAx val="558816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0" baseline="0">
          <a:solidFill>
            <a:schemeClr val="tx1"/>
          </a:solidFill>
          <a:latin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0" b="1" i="0" u="none" strike="noStrike" kern="1200" spc="0" baseline="0">
                <a:solidFill>
                  <a:schemeClr val="tx1"/>
                </a:solidFill>
                <a:latin typeface="Calibri" panose="020F0502020204030204" pitchFamily="34" charset="0"/>
                <a:ea typeface="+mn-ea"/>
                <a:cs typeface="+mn-cs"/>
              </a:defRPr>
            </a:pPr>
            <a:r>
              <a:rPr lang="en-US" b="1" dirty="0"/>
              <a:t>State Cannabis Tax Revenues by Source</a:t>
            </a:r>
          </a:p>
          <a:p>
            <a:pPr>
              <a:defRPr b="1"/>
            </a:pPr>
            <a:r>
              <a:rPr lang="en-US" b="1" dirty="0"/>
              <a:t>FY20 &amp; FY21</a:t>
            </a:r>
          </a:p>
        </c:rich>
      </c:tx>
      <c:overlay val="0"/>
      <c:spPr>
        <a:noFill/>
        <a:ln>
          <a:noFill/>
        </a:ln>
        <a:effectLst/>
      </c:spPr>
      <c:txPr>
        <a:bodyPr rot="0" spcFirstLastPara="1" vertOverflow="ellipsis" vert="horz" wrap="square" anchor="ctr" anchorCtr="1"/>
        <a:lstStyle/>
        <a:p>
          <a:pPr>
            <a:defRPr sz="7200" b="1"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0.1210856517935258"/>
          <c:y val="0.12314009661835749"/>
          <c:w val="0.87891434820647418"/>
          <c:h val="0.79483201148769445"/>
        </c:manualLayout>
      </c:layout>
      <c:barChart>
        <c:barDir val="col"/>
        <c:grouping val="clustered"/>
        <c:varyColors val="0"/>
        <c:ser>
          <c:idx val="0"/>
          <c:order val="0"/>
          <c:tx>
            <c:strRef>
              <c:f>Sheet1!$B$1</c:f>
              <c:strCache>
                <c:ptCount val="1"/>
                <c:pt idx="0">
                  <c:v>FY 20</c:v>
                </c:pt>
              </c:strCache>
            </c:strRef>
          </c:tx>
          <c:spPr>
            <a:solidFill>
              <a:schemeClr val="accent1"/>
            </a:solidFill>
            <a:ln>
              <a:noFill/>
            </a:ln>
            <a:effectLst/>
          </c:spPr>
          <c:invertIfNegative val="0"/>
          <c:dLbls>
            <c:dLbl>
              <c:idx val="0"/>
              <c:layout>
                <c:manualLayout>
                  <c:x val="9.9633349274668975E-3"/>
                  <c:y val="-1.82989313424096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3FB-4AEA-BE42-1D5C0661086A}"/>
                </c:ext>
              </c:extLst>
            </c:dLbl>
            <c:dLbl>
              <c:idx val="2"/>
              <c:layout>
                <c:manualLayout>
                  <c:x val="-2.8611111111111111E-2"/>
                  <c:y val="-1.2077294685990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BF-4941-ADE7-203D4B685EF2}"/>
                </c:ext>
              </c:extLst>
            </c:dLbl>
            <c:numFmt formatCode="&quot;$&quot;#,##0.00" sourceLinked="0"/>
            <c:spPr>
              <a:noFill/>
              <a:ln>
                <a:noFill/>
              </a:ln>
              <a:effectLst/>
            </c:spPr>
            <c:txPr>
              <a:bodyPr rot="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 Purchaser Excise Tax</c:v>
                </c:pt>
                <c:pt idx="1">
                  <c:v>AU State Sales Tax</c:v>
                </c:pt>
                <c:pt idx="2">
                  <c:v>Medical Cannabis Tax</c:v>
                </c:pt>
                <c:pt idx="3">
                  <c:v>Penalty &amp; Interest</c:v>
                </c:pt>
                <c:pt idx="4">
                  <c:v>Unallocated</c:v>
                </c:pt>
              </c:strCache>
            </c:strRef>
          </c:cat>
          <c:val>
            <c:numRef>
              <c:f>Sheet1!$B$2:$B$6</c:f>
              <c:numCache>
                <c:formatCode>#,##0.00</c:formatCode>
                <c:ptCount val="5"/>
                <c:pt idx="0">
                  <c:v>31979680</c:v>
                </c:pt>
                <c:pt idx="1">
                  <c:v>15117276.26</c:v>
                </c:pt>
                <c:pt idx="2">
                  <c:v>2289581.19</c:v>
                </c:pt>
                <c:pt idx="3">
                  <c:v>48962.75</c:v>
                </c:pt>
                <c:pt idx="4">
                  <c:v>24787.5</c:v>
                </c:pt>
              </c:numCache>
            </c:numRef>
          </c:val>
          <c:extLst>
            <c:ext xmlns:c16="http://schemas.microsoft.com/office/drawing/2014/chart" uri="{C3380CC4-5D6E-409C-BE32-E72D297353CC}">
              <c16:uniqueId val="{00000000-93FB-4AEA-BE42-1D5C0661086A}"/>
            </c:ext>
          </c:extLst>
        </c:ser>
        <c:ser>
          <c:idx val="1"/>
          <c:order val="1"/>
          <c:tx>
            <c:strRef>
              <c:f>Sheet1!$C$1</c:f>
              <c:strCache>
                <c:ptCount val="1"/>
                <c:pt idx="0">
                  <c:v>FY 21</c:v>
                </c:pt>
              </c:strCache>
            </c:strRef>
          </c:tx>
          <c:spPr>
            <a:solidFill>
              <a:schemeClr val="accent2">
                <a:lumMod val="60000"/>
                <a:lumOff val="40000"/>
              </a:schemeClr>
            </a:solidFill>
            <a:ln>
              <a:noFill/>
            </a:ln>
            <a:effectLst/>
          </c:spPr>
          <c:invertIfNegative val="0"/>
          <c:dLbls>
            <c:dLbl>
              <c:idx val="2"/>
              <c:layout>
                <c:manualLayout>
                  <c:x val="1.7938035870516185E-2"/>
                  <c:y val="-2.8579063486629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FB-4AEA-BE42-1D5C0661086A}"/>
                </c:ext>
              </c:extLst>
            </c:dLbl>
            <c:dLbl>
              <c:idx val="3"/>
              <c:layout>
                <c:manualLayout>
                  <c:x val="2.8813210848643918E-2"/>
                  <c:y val="-4.8362765795580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FB-4AEA-BE42-1D5C0661086A}"/>
                </c:ext>
              </c:extLst>
            </c:dLbl>
            <c:dLbl>
              <c:idx val="4"/>
              <c:layout>
                <c:manualLayout>
                  <c:x val="2.0531233595800526E-2"/>
                  <c:y val="-4.1159515386663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FB-4AEA-BE42-1D5C0661086A}"/>
                </c:ext>
              </c:extLst>
            </c:dLbl>
            <c:numFmt formatCode="&quot;$&quot;#,##0.00" sourceLinked="0"/>
            <c:spPr>
              <a:noFill/>
              <a:ln>
                <a:noFill/>
              </a:ln>
              <a:effectLst/>
            </c:spPr>
            <c:txPr>
              <a:bodyPr rot="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5875" cap="flat" cmpd="sng" algn="ctr">
                      <a:solidFill>
                        <a:schemeClr val="tx1"/>
                      </a:solidFill>
                      <a:round/>
                      <a:headEnd type="triangle"/>
                    </a:ln>
                    <a:effectLst/>
                  </c:spPr>
                </c15:leaderLines>
              </c:ext>
            </c:extLst>
          </c:dLbls>
          <c:cat>
            <c:strRef>
              <c:f>Sheet1!$A$2:$A$6</c:f>
              <c:strCache>
                <c:ptCount val="5"/>
                <c:pt idx="0">
                  <c:v>AU Purchaser Excise Tax</c:v>
                </c:pt>
                <c:pt idx="1">
                  <c:v>AU State Sales Tax</c:v>
                </c:pt>
                <c:pt idx="2">
                  <c:v>Medical Cannabis Tax</c:v>
                </c:pt>
                <c:pt idx="3">
                  <c:v>Penalty &amp; Interest</c:v>
                </c:pt>
                <c:pt idx="4">
                  <c:v>Unallocated</c:v>
                </c:pt>
              </c:strCache>
            </c:strRef>
          </c:cat>
          <c:val>
            <c:numRef>
              <c:f>Sheet1!$C$2:$C$6</c:f>
              <c:numCache>
                <c:formatCode>#,##0.00</c:formatCode>
                <c:ptCount val="5"/>
                <c:pt idx="0">
                  <c:v>150714835.08000001</c:v>
                </c:pt>
                <c:pt idx="1">
                  <c:v>134391028.08000001</c:v>
                </c:pt>
                <c:pt idx="2">
                  <c:v>6310826.8499999996</c:v>
                </c:pt>
                <c:pt idx="3">
                  <c:v>359851.42</c:v>
                </c:pt>
                <c:pt idx="4">
                  <c:v>2086298.24</c:v>
                </c:pt>
              </c:numCache>
            </c:numRef>
          </c:val>
          <c:extLst>
            <c:ext xmlns:c16="http://schemas.microsoft.com/office/drawing/2014/chart" uri="{C3380CC4-5D6E-409C-BE32-E72D297353CC}">
              <c16:uniqueId val="{00000001-93FB-4AEA-BE42-1D5C0661086A}"/>
            </c:ext>
          </c:extLst>
        </c:ser>
        <c:ser>
          <c:idx val="2"/>
          <c:order val="2"/>
          <c:tx>
            <c:strRef>
              <c:f>Sheet1!$D$1</c:f>
              <c:strCache>
                <c:ptCount val="1"/>
                <c:pt idx="0">
                  <c:v>Column1</c:v>
                </c:pt>
              </c:strCache>
            </c:strRef>
          </c:tx>
          <c:spPr>
            <a:solidFill>
              <a:schemeClr val="accent3"/>
            </a:solidFill>
            <a:ln>
              <a:noFill/>
            </a:ln>
            <a:effectLst/>
          </c:spPr>
          <c:invertIfNegative val="0"/>
          <c:cat>
            <c:strRef>
              <c:f>Sheet1!$A$2:$A$6</c:f>
              <c:strCache>
                <c:ptCount val="5"/>
                <c:pt idx="0">
                  <c:v>AU Purchaser Excise Tax</c:v>
                </c:pt>
                <c:pt idx="1">
                  <c:v>AU State Sales Tax</c:v>
                </c:pt>
                <c:pt idx="2">
                  <c:v>Medical Cannabis Tax</c:v>
                </c:pt>
                <c:pt idx="3">
                  <c:v>Penalty &amp; Interest</c:v>
                </c:pt>
                <c:pt idx="4">
                  <c:v>Unallocated</c:v>
                </c:pt>
              </c:strCache>
            </c:strRef>
          </c:cat>
          <c:val>
            <c:numRef>
              <c:f>Sheet1!$D$2:$D$6</c:f>
              <c:numCache>
                <c:formatCode>General</c:formatCode>
                <c:ptCount val="5"/>
              </c:numCache>
            </c:numRef>
          </c:val>
          <c:extLst>
            <c:ext xmlns:c16="http://schemas.microsoft.com/office/drawing/2014/chart" uri="{C3380CC4-5D6E-409C-BE32-E72D297353CC}">
              <c16:uniqueId val="{00000002-93FB-4AEA-BE42-1D5C0661086A}"/>
            </c:ext>
          </c:extLst>
        </c:ser>
        <c:dLbls>
          <c:showLegendKey val="0"/>
          <c:showVal val="0"/>
          <c:showCatName val="0"/>
          <c:showSerName val="0"/>
          <c:showPercent val="0"/>
          <c:showBubbleSize val="0"/>
        </c:dLbls>
        <c:gapWidth val="219"/>
        <c:overlap val="-27"/>
        <c:axId val="627343784"/>
        <c:axId val="627341488"/>
      </c:barChart>
      <c:catAx>
        <c:axId val="627343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crossAx val="627341488"/>
        <c:crosses val="autoZero"/>
        <c:auto val="1"/>
        <c:lblAlgn val="ctr"/>
        <c:lblOffset val="100"/>
        <c:noMultiLvlLbl val="0"/>
      </c:catAx>
      <c:valAx>
        <c:axId val="627341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crossAx val="627343784"/>
        <c:crosses val="autoZero"/>
        <c:crossBetween val="between"/>
      </c:valAx>
      <c:spPr>
        <a:noFill/>
        <a:ln>
          <a:noFill/>
        </a:ln>
        <a:effectLst/>
      </c:spPr>
    </c:plotArea>
    <c:legend>
      <c:legendPos val="r"/>
      <c:legendEntry>
        <c:idx val="2"/>
        <c:delete val="1"/>
      </c:legendEntry>
      <c:overlay val="0"/>
      <c:spPr>
        <a:noFill/>
        <a:ln>
          <a:noFill/>
        </a:ln>
        <a:effectLst/>
      </c:spPr>
      <c:txPr>
        <a:bodyPr rot="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0" baseline="0">
          <a:solidFill>
            <a:schemeClr val="tx1"/>
          </a:solidFill>
          <a:latin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0" b="1" i="0" u="none" strike="noStrike" kern="1200" spc="0" baseline="0">
                <a:solidFill>
                  <a:schemeClr val="tx1"/>
                </a:solidFill>
                <a:latin typeface="Calibri" panose="020F0502020204030204" pitchFamily="34" charset="0"/>
                <a:ea typeface="+mn-ea"/>
                <a:cs typeface="+mn-cs"/>
              </a:defRPr>
            </a:pPr>
            <a:r>
              <a:rPr lang="en-US" b="1" dirty="0"/>
              <a:t>Cannabis State Tax Revenue Collected by County Groups </a:t>
            </a:r>
          </a:p>
          <a:p>
            <a:pPr>
              <a:defRPr b="1"/>
            </a:pPr>
            <a:r>
              <a:rPr lang="en-US" b="1" dirty="0"/>
              <a:t>(January 2020 - June 2020)</a:t>
            </a:r>
          </a:p>
        </c:rich>
      </c:tx>
      <c:layout>
        <c:manualLayout>
          <c:xMode val="edge"/>
          <c:yMode val="edge"/>
          <c:x val="0.28400203412073488"/>
          <c:y val="0"/>
        </c:manualLayout>
      </c:layout>
      <c:overlay val="0"/>
      <c:spPr>
        <a:noFill/>
        <a:ln>
          <a:noFill/>
        </a:ln>
        <a:effectLst/>
      </c:spPr>
      <c:txPr>
        <a:bodyPr rot="0" spcFirstLastPara="1" vertOverflow="ellipsis" vert="horz" wrap="square" anchor="ctr" anchorCtr="1"/>
        <a:lstStyle/>
        <a:p>
          <a:pPr>
            <a:defRPr sz="7200" b="1"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9.7910651793525816E-2"/>
          <c:y val="9.6570048309178744E-2"/>
          <c:w val="0.90208934820647424"/>
          <c:h val="0.8354729639773289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'Tax collection by region'!$A$1:$A$5</c:f>
              <c:strCache>
                <c:ptCount val="5"/>
                <c:pt idx="0">
                  <c:v>City of Chicago</c:v>
                </c:pt>
                <c:pt idx="1">
                  <c:v>Suburban Cook</c:v>
                </c:pt>
                <c:pt idx="2">
                  <c:v>Suburban counties</c:v>
                </c:pt>
                <c:pt idx="3">
                  <c:v>Northern counties</c:v>
                </c:pt>
                <c:pt idx="4">
                  <c:v>Southern counties</c:v>
                </c:pt>
              </c:strCache>
            </c:strRef>
          </c:cat>
          <c:val>
            <c:numRef>
              <c:f>'Tax collection by region'!$B$1:$B$5</c:f>
              <c:numCache>
                <c:formatCode>"$"#,##0_);[Red]\("$"#,##0\)</c:formatCode>
                <c:ptCount val="5"/>
                <c:pt idx="0">
                  <c:v>7030786.0099999998</c:v>
                </c:pt>
                <c:pt idx="1">
                  <c:v>7372451.4000000004</c:v>
                </c:pt>
                <c:pt idx="2">
                  <c:v>14340844</c:v>
                </c:pt>
                <c:pt idx="3">
                  <c:v>8952090</c:v>
                </c:pt>
                <c:pt idx="4">
                  <c:v>11594460</c:v>
                </c:pt>
              </c:numCache>
            </c:numRef>
          </c:val>
          <c:extLst>
            <c:ext xmlns:c16="http://schemas.microsoft.com/office/drawing/2014/chart" uri="{C3380CC4-5D6E-409C-BE32-E72D297353CC}">
              <c16:uniqueId val="{00000000-CF2E-47E1-9D1C-E26F55532CD8}"/>
            </c:ext>
          </c:extLst>
        </c:ser>
        <c:dLbls>
          <c:dLblPos val="outEnd"/>
          <c:showLegendKey val="0"/>
          <c:showVal val="1"/>
          <c:showCatName val="0"/>
          <c:showSerName val="0"/>
          <c:showPercent val="0"/>
          <c:showBubbleSize val="0"/>
        </c:dLbls>
        <c:gapWidth val="219"/>
        <c:overlap val="-27"/>
        <c:axId val="327686368"/>
        <c:axId val="327688336"/>
      </c:barChart>
      <c:catAx>
        <c:axId val="32768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crossAx val="327688336"/>
        <c:crosses val="autoZero"/>
        <c:auto val="1"/>
        <c:lblAlgn val="ctr"/>
        <c:lblOffset val="100"/>
        <c:noMultiLvlLbl val="0"/>
      </c:catAx>
      <c:valAx>
        <c:axId val="3276883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6000" b="0" i="0" u="none" strike="noStrike" kern="1200" baseline="0">
                <a:solidFill>
                  <a:schemeClr val="tx1"/>
                </a:solidFill>
                <a:latin typeface="Calibri" panose="020F0502020204030204" pitchFamily="34" charset="0"/>
                <a:ea typeface="+mn-ea"/>
                <a:cs typeface="+mn-cs"/>
              </a:defRPr>
            </a:pPr>
            <a:endParaRPr lang="en-US"/>
          </a:p>
        </c:txPr>
        <c:crossAx val="32768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0" baseline="0">
          <a:solidFill>
            <a:schemeClr val="tx1"/>
          </a:solidFill>
          <a:latin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58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10</a:t>
            </a:fld>
            <a:endParaRPr lang="en-US" dirty="0"/>
          </a:p>
        </p:txBody>
      </p:sp>
    </p:spTree>
    <p:extLst>
      <p:ext uri="{BB962C8B-B14F-4D97-AF65-F5344CB8AC3E}">
        <p14:creationId xmlns:p14="http://schemas.microsoft.com/office/powerpoint/2010/main" val="1578400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11</a:t>
            </a:fld>
            <a:endParaRPr lang="en-US" dirty="0"/>
          </a:p>
        </p:txBody>
      </p:sp>
    </p:spTree>
    <p:extLst>
      <p:ext uri="{BB962C8B-B14F-4D97-AF65-F5344CB8AC3E}">
        <p14:creationId xmlns:p14="http://schemas.microsoft.com/office/powerpoint/2010/main" val="340795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12</a:t>
            </a:fld>
            <a:endParaRPr lang="en-US" dirty="0"/>
          </a:p>
        </p:txBody>
      </p:sp>
    </p:spTree>
    <p:extLst>
      <p:ext uri="{BB962C8B-B14F-4D97-AF65-F5344CB8AC3E}">
        <p14:creationId xmlns:p14="http://schemas.microsoft.com/office/powerpoint/2010/main" val="410481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13</a:t>
            </a:fld>
            <a:endParaRPr lang="en-US" dirty="0"/>
          </a:p>
        </p:txBody>
      </p:sp>
    </p:spTree>
    <p:extLst>
      <p:ext uri="{BB962C8B-B14F-4D97-AF65-F5344CB8AC3E}">
        <p14:creationId xmlns:p14="http://schemas.microsoft.com/office/powerpoint/2010/main" val="1715780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14</a:t>
            </a:fld>
            <a:endParaRPr lang="en-US" dirty="0"/>
          </a:p>
        </p:txBody>
      </p:sp>
    </p:spTree>
    <p:extLst>
      <p:ext uri="{BB962C8B-B14F-4D97-AF65-F5344CB8AC3E}">
        <p14:creationId xmlns:p14="http://schemas.microsoft.com/office/powerpoint/2010/main" val="1108128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15</a:t>
            </a:fld>
            <a:endParaRPr lang="en-US" dirty="0"/>
          </a:p>
        </p:txBody>
      </p:sp>
    </p:spTree>
    <p:extLst>
      <p:ext uri="{BB962C8B-B14F-4D97-AF65-F5344CB8AC3E}">
        <p14:creationId xmlns:p14="http://schemas.microsoft.com/office/powerpoint/2010/main" val="352192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17</a:t>
            </a:fld>
            <a:endParaRPr lang="en-US" dirty="0"/>
          </a:p>
        </p:txBody>
      </p:sp>
    </p:spTree>
    <p:extLst>
      <p:ext uri="{BB962C8B-B14F-4D97-AF65-F5344CB8AC3E}">
        <p14:creationId xmlns:p14="http://schemas.microsoft.com/office/powerpoint/2010/main" val="2023290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18</a:t>
            </a:fld>
            <a:endParaRPr lang="en-US" dirty="0"/>
          </a:p>
        </p:txBody>
      </p:sp>
    </p:spTree>
    <p:extLst>
      <p:ext uri="{BB962C8B-B14F-4D97-AF65-F5344CB8AC3E}">
        <p14:creationId xmlns:p14="http://schemas.microsoft.com/office/powerpoint/2010/main" val="2698729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19</a:t>
            </a:fld>
            <a:endParaRPr lang="en-US" dirty="0"/>
          </a:p>
        </p:txBody>
      </p:sp>
    </p:spTree>
    <p:extLst>
      <p:ext uri="{BB962C8B-B14F-4D97-AF65-F5344CB8AC3E}">
        <p14:creationId xmlns:p14="http://schemas.microsoft.com/office/powerpoint/2010/main" val="46641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20</a:t>
            </a:fld>
            <a:endParaRPr lang="en-US" dirty="0"/>
          </a:p>
        </p:txBody>
      </p:sp>
    </p:spTree>
    <p:extLst>
      <p:ext uri="{BB962C8B-B14F-4D97-AF65-F5344CB8AC3E}">
        <p14:creationId xmlns:p14="http://schemas.microsoft.com/office/powerpoint/2010/main" val="2192433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21</a:t>
            </a:fld>
            <a:endParaRPr lang="en-US" dirty="0"/>
          </a:p>
        </p:txBody>
      </p:sp>
    </p:spTree>
    <p:extLst>
      <p:ext uri="{BB962C8B-B14F-4D97-AF65-F5344CB8AC3E}">
        <p14:creationId xmlns:p14="http://schemas.microsoft.com/office/powerpoint/2010/main" val="3368527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22</a:t>
            </a:fld>
            <a:endParaRPr lang="en-US" dirty="0"/>
          </a:p>
        </p:txBody>
      </p:sp>
    </p:spTree>
    <p:extLst>
      <p:ext uri="{BB962C8B-B14F-4D97-AF65-F5344CB8AC3E}">
        <p14:creationId xmlns:p14="http://schemas.microsoft.com/office/powerpoint/2010/main" val="3175942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23</a:t>
            </a:fld>
            <a:endParaRPr lang="en-US" dirty="0"/>
          </a:p>
        </p:txBody>
      </p:sp>
    </p:spTree>
    <p:extLst>
      <p:ext uri="{BB962C8B-B14F-4D97-AF65-F5344CB8AC3E}">
        <p14:creationId xmlns:p14="http://schemas.microsoft.com/office/powerpoint/2010/main" val="1260396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24</a:t>
            </a:fld>
            <a:endParaRPr lang="en-US" dirty="0"/>
          </a:p>
        </p:txBody>
      </p:sp>
    </p:spTree>
    <p:extLst>
      <p:ext uri="{BB962C8B-B14F-4D97-AF65-F5344CB8AC3E}">
        <p14:creationId xmlns:p14="http://schemas.microsoft.com/office/powerpoint/2010/main" val="4220625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25</a:t>
            </a:fld>
            <a:endParaRPr lang="en-US" dirty="0"/>
          </a:p>
        </p:txBody>
      </p:sp>
    </p:spTree>
    <p:extLst>
      <p:ext uri="{BB962C8B-B14F-4D97-AF65-F5344CB8AC3E}">
        <p14:creationId xmlns:p14="http://schemas.microsoft.com/office/powerpoint/2010/main" val="1928541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26</a:t>
            </a:fld>
            <a:endParaRPr lang="en-US" dirty="0"/>
          </a:p>
        </p:txBody>
      </p:sp>
    </p:spTree>
    <p:extLst>
      <p:ext uri="{BB962C8B-B14F-4D97-AF65-F5344CB8AC3E}">
        <p14:creationId xmlns:p14="http://schemas.microsoft.com/office/powerpoint/2010/main" val="389863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6</a:t>
            </a:fld>
            <a:endParaRPr lang="en-US" dirty="0"/>
          </a:p>
        </p:txBody>
      </p:sp>
    </p:spTree>
    <p:extLst>
      <p:ext uri="{BB962C8B-B14F-4D97-AF65-F5344CB8AC3E}">
        <p14:creationId xmlns:p14="http://schemas.microsoft.com/office/powerpoint/2010/main" val="275855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7</a:t>
            </a:fld>
            <a:endParaRPr lang="en-US" dirty="0"/>
          </a:p>
        </p:txBody>
      </p:sp>
    </p:spTree>
    <p:extLst>
      <p:ext uri="{BB962C8B-B14F-4D97-AF65-F5344CB8AC3E}">
        <p14:creationId xmlns:p14="http://schemas.microsoft.com/office/powerpoint/2010/main" val="5496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8</a:t>
            </a:fld>
            <a:endParaRPr lang="en-US" dirty="0"/>
          </a:p>
        </p:txBody>
      </p:sp>
    </p:spTree>
    <p:extLst>
      <p:ext uri="{BB962C8B-B14F-4D97-AF65-F5344CB8AC3E}">
        <p14:creationId xmlns:p14="http://schemas.microsoft.com/office/powerpoint/2010/main" val="170236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9</a:t>
            </a:fld>
            <a:endParaRPr lang="en-US" dirty="0"/>
          </a:p>
        </p:txBody>
      </p:sp>
    </p:spTree>
    <p:extLst>
      <p:ext uri="{BB962C8B-B14F-4D97-AF65-F5344CB8AC3E}">
        <p14:creationId xmlns:p14="http://schemas.microsoft.com/office/powerpoint/2010/main" val="397944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30.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2.png"/><Relationship Id="rId7" Type="http://schemas.openxmlformats.org/officeDocument/2006/relationships/image" Target="../media/image72.svg"/><Relationship Id="rId12" Type="http://schemas.openxmlformats.org/officeDocument/2006/relationships/image" Target="../media/image76.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75.png"/><Relationship Id="rId5" Type="http://schemas.openxmlformats.org/officeDocument/2006/relationships/image" Target="../media/image30.png"/><Relationship Id="rId10" Type="http://schemas.openxmlformats.org/officeDocument/2006/relationships/image" Target="../media/image74.svg"/><Relationship Id="rId4" Type="http://schemas.openxmlformats.org/officeDocument/2006/relationships/image" Target="../media/image53.pn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3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30.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30.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30.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30.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30.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image" Target="../media/image30.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image" Target="../media/image3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svg"/><Relationship Id="rId3" Type="http://schemas.openxmlformats.org/officeDocument/2006/relationships/image" Target="../media/image12.png"/><Relationship Id="rId21" Type="http://schemas.openxmlformats.org/officeDocument/2006/relationships/image" Target="../media/image30.png"/><Relationship Id="rId34" Type="http://schemas.openxmlformats.org/officeDocument/2006/relationships/image" Target="../media/image43.sv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svg"/><Relationship Id="rId32" Type="http://schemas.openxmlformats.org/officeDocument/2006/relationships/image" Target="../media/image41.sv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sv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sv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1.sv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41.svg"/><Relationship Id="rId5" Type="http://schemas.openxmlformats.org/officeDocument/2006/relationships/image" Target="../media/image9.png"/><Relationship Id="rId10" Type="http://schemas.openxmlformats.org/officeDocument/2006/relationships/image" Target="../media/image40.png"/><Relationship Id="rId4" Type="http://schemas.openxmlformats.org/officeDocument/2006/relationships/image" Target="../media/image45.png"/><Relationship Id="rId9" Type="http://schemas.openxmlformats.org/officeDocument/2006/relationships/image" Target="../media/image49.sv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49.svg"/><Relationship Id="rId18" Type="http://schemas.openxmlformats.org/officeDocument/2006/relationships/image" Target="../media/image38.png"/><Relationship Id="rId3" Type="http://schemas.openxmlformats.org/officeDocument/2006/relationships/image" Target="../media/image52.png"/><Relationship Id="rId7" Type="http://schemas.openxmlformats.org/officeDocument/2006/relationships/image" Target="../media/image55.svg"/><Relationship Id="rId12" Type="http://schemas.openxmlformats.org/officeDocument/2006/relationships/image" Target="../media/image48.png"/><Relationship Id="rId17" Type="http://schemas.openxmlformats.org/officeDocument/2006/relationships/image" Target="../media/image63.svg"/><Relationship Id="rId2" Type="http://schemas.openxmlformats.org/officeDocument/2006/relationships/notesSlide" Target="../notesSlides/notesSlide6.xml"/><Relationship Id="rId16"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30.png"/><Relationship Id="rId15" Type="http://schemas.openxmlformats.org/officeDocument/2006/relationships/image" Target="../media/image61.svg"/><Relationship Id="rId10" Type="http://schemas.openxmlformats.org/officeDocument/2006/relationships/image" Target="../media/image58.png"/><Relationship Id="rId19" Type="http://schemas.openxmlformats.org/officeDocument/2006/relationships/image" Target="../media/image39.svg"/><Relationship Id="rId4" Type="http://schemas.openxmlformats.org/officeDocument/2006/relationships/image" Target="../media/image53.png"/><Relationship Id="rId9" Type="http://schemas.openxmlformats.org/officeDocument/2006/relationships/image" Target="../media/image57.svg"/><Relationship Id="rId14" Type="http://schemas.openxmlformats.org/officeDocument/2006/relationships/image" Target="../media/image60.png"/></Relationships>
</file>

<file path=ppt/slides/_rels/slide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69.svg"/><Relationship Id="rId3" Type="http://schemas.openxmlformats.org/officeDocument/2006/relationships/image" Target="../media/image52.png"/><Relationship Id="rId7" Type="http://schemas.openxmlformats.org/officeDocument/2006/relationships/image" Target="../media/image65.svg"/><Relationship Id="rId12"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49.svg"/><Relationship Id="rId5" Type="http://schemas.openxmlformats.org/officeDocument/2006/relationships/image" Target="../media/image30.png"/><Relationship Id="rId10" Type="http://schemas.openxmlformats.org/officeDocument/2006/relationships/image" Target="../media/image48.png"/><Relationship Id="rId4" Type="http://schemas.openxmlformats.org/officeDocument/2006/relationships/image" Target="../media/image53.png"/><Relationship Id="rId9" Type="http://schemas.openxmlformats.org/officeDocument/2006/relationships/image" Target="../media/image67.svg"/></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4" name="Object 3" descr="preencoded.png"/>
          <p:cNvPicPr>
            <a:picLocks noChangeAspect="1"/>
          </p:cNvPicPr>
          <p:nvPr/>
        </p:nvPicPr>
        <p:blipFill>
          <a:blip r:embed="rId3">
            <a:duotone>
              <a:schemeClr val="accent1">
                <a:shade val="45000"/>
                <a:satMod val="135000"/>
              </a:schemeClr>
              <a:prstClr val="white"/>
            </a:duotone>
          </a:blip>
          <a:stretch>
            <a:fillRect/>
          </a:stretch>
        </p:blipFill>
        <p:spPr>
          <a:xfrm>
            <a:off x="0" y="0"/>
            <a:ext cx="50848106" cy="21503409"/>
          </a:xfrm>
          <a:prstGeom prst="rect">
            <a:avLst/>
          </a:prstGeom>
        </p:spPr>
      </p:pic>
      <p:sp>
        <p:nvSpPr>
          <p:cNvPr id="3" name="Rectangle 2">
            <a:extLst>
              <a:ext uri="{FF2B5EF4-FFF2-40B4-BE49-F238E27FC236}">
                <a16:creationId xmlns:a16="http://schemas.microsoft.com/office/drawing/2014/main" id="{901BC2E7-D1CC-41D9-B277-727069D7CA04}"/>
              </a:ext>
            </a:extLst>
          </p:cNvPr>
          <p:cNvSpPr/>
          <p:nvPr/>
        </p:nvSpPr>
        <p:spPr>
          <a:xfrm>
            <a:off x="1" y="-20547"/>
            <a:ext cx="50848106" cy="21523955"/>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8" name="Object 7" descr="preencoded.png"/>
          <p:cNvPicPr>
            <a:picLocks noChangeAspect="1"/>
          </p:cNvPicPr>
          <p:nvPr/>
        </p:nvPicPr>
        <p:blipFill>
          <a:blip r:embed="rId4"/>
          <a:stretch>
            <a:fillRect/>
          </a:stretch>
        </p:blipFill>
        <p:spPr>
          <a:xfrm>
            <a:off x="2405303" y="7934432"/>
            <a:ext cx="1417011" cy="10309976"/>
          </a:xfrm>
          <a:prstGeom prst="rect">
            <a:avLst/>
          </a:prstGeom>
        </p:spPr>
      </p:pic>
      <p:sp>
        <p:nvSpPr>
          <p:cNvPr id="11" name="Object 10"/>
          <p:cNvSpPr txBox="1"/>
          <p:nvPr/>
        </p:nvSpPr>
        <p:spPr>
          <a:xfrm>
            <a:off x="4810606" y="14528030"/>
            <a:ext cx="38263561" cy="3559848"/>
          </a:xfrm>
          <a:prstGeom prst="rect">
            <a:avLst/>
          </a:prstGeom>
          <a:noFill/>
        </p:spPr>
        <p:txBody>
          <a:bodyPr wrap="square" rtlCol="0" anchor="ctr"/>
          <a:lstStyle/>
          <a:p>
            <a:pPr>
              <a:buNone/>
            </a:pPr>
            <a:r>
              <a:rPr lang="en-US" sz="22100" b="1" dirty="0">
                <a:solidFill>
                  <a:srgbClr val="000000"/>
                </a:solidFill>
                <a:latin typeface="Calibri" panose="020F0502020204030204" pitchFamily="34" charset="0"/>
                <a:ea typeface="Karla" pitchFamily="34" charset="-122"/>
                <a:cs typeface="Calibri" panose="020F0502020204030204" pitchFamily="34" charset="0"/>
              </a:rPr>
              <a:t>Illinois Department of Financial and Professional Regulation</a:t>
            </a:r>
            <a:endParaRPr lang="en-US" sz="1600" dirty="0">
              <a:latin typeface="Calibri" panose="020F0502020204030204" pitchFamily="34" charset="0"/>
              <a:cs typeface="Calibri" panose="020F0502020204030204" pitchFamily="34" charset="0"/>
            </a:endParaRPr>
          </a:p>
        </p:txBody>
      </p:sp>
      <p:sp>
        <p:nvSpPr>
          <p:cNvPr id="12" name="Object 11"/>
          <p:cNvSpPr txBox="1"/>
          <p:nvPr/>
        </p:nvSpPr>
        <p:spPr>
          <a:xfrm>
            <a:off x="4810605" y="7841288"/>
            <a:ext cx="45051089" cy="5676515"/>
          </a:xfrm>
          <a:prstGeom prst="rect">
            <a:avLst/>
          </a:prstGeom>
          <a:noFill/>
        </p:spPr>
        <p:txBody>
          <a:bodyPr wrap="square" rtlCol="0" anchor="ctr"/>
          <a:lstStyle/>
          <a:p>
            <a:pPr>
              <a:buNone/>
            </a:pPr>
            <a:r>
              <a:rPr lang="en-US" sz="27300" b="1" dirty="0">
                <a:solidFill>
                  <a:srgbClr val="FFFFFF"/>
                </a:solidFill>
                <a:latin typeface="Calibri" panose="020F0502020204030204" pitchFamily="34" charset="0"/>
                <a:ea typeface="Karla" pitchFamily="34" charset="-122"/>
                <a:cs typeface="Calibri" panose="020F0502020204030204" pitchFamily="34" charset="0"/>
              </a:rPr>
              <a:t>2021 ANNUAL REPORT</a:t>
            </a:r>
            <a:endParaRPr lang="en-US" sz="1200" dirty="0">
              <a:latin typeface="Calibri" panose="020F0502020204030204" pitchFamily="34" charset="0"/>
              <a:cs typeface="Calibri" panose="020F0502020204030204" pitchFamily="34" charset="0"/>
            </a:endParaRPr>
          </a:p>
        </p:txBody>
      </p:sp>
      <p:sp>
        <p:nvSpPr>
          <p:cNvPr id="13" name="Object 12"/>
          <p:cNvSpPr txBox="1"/>
          <p:nvPr/>
        </p:nvSpPr>
        <p:spPr>
          <a:xfrm>
            <a:off x="2405304" y="35983333"/>
            <a:ext cx="27164290" cy="673485"/>
          </a:xfrm>
          <a:prstGeom prst="rect">
            <a:avLst/>
          </a:prstGeom>
          <a:noFill/>
        </p:spPr>
        <p:txBody>
          <a:bodyPr wrap="square" rtlCol="0" anchor="ctr"/>
          <a:lstStyle/>
          <a:p>
            <a:pPr>
              <a:buNone/>
            </a:pPr>
            <a:r>
              <a:rPr lang="en-US" sz="5700" b="1" dirty="0">
                <a:solidFill>
                  <a:srgbClr val="000000"/>
                </a:solidFill>
                <a:latin typeface="Calibri" panose="020F0502020204030204" pitchFamily="34" charset="0"/>
                <a:ea typeface="Karla" pitchFamily="34" charset="-122"/>
                <a:cs typeface="Calibri" panose="020F0502020204030204" pitchFamily="34" charset="0"/>
              </a:rPr>
              <a:t>Mario Treto, Jr., Acting Secretary of IDFPR</a:t>
            </a:r>
            <a:endParaRPr lang="en-US" dirty="0">
              <a:latin typeface="Calibri" panose="020F0502020204030204" pitchFamily="34" charset="0"/>
              <a:cs typeface="Calibri" panose="020F0502020204030204" pitchFamily="34" charset="0"/>
            </a:endParaRPr>
          </a:p>
        </p:txBody>
      </p:sp>
      <p:pic>
        <p:nvPicPr>
          <p:cNvPr id="1030" name="Picture 6" descr="Workplace inspections: 4 key questions answered | Canadian Occupational  Safety">
            <a:extLst>
              <a:ext uri="{FF2B5EF4-FFF2-40B4-BE49-F238E27FC236}">
                <a16:creationId xmlns:a16="http://schemas.microsoft.com/office/drawing/2014/main" id="{2815F9E6-37CB-48F9-AB60-41D2EF7B4F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05" b="1599"/>
          <a:stretch/>
        </p:blipFill>
        <p:spPr bwMode="auto">
          <a:xfrm>
            <a:off x="-1" y="21523955"/>
            <a:ext cx="17517980" cy="125122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10 clothes shopping mistakes to avoid making - Reviewed">
            <a:extLst>
              <a:ext uri="{FF2B5EF4-FFF2-40B4-BE49-F238E27FC236}">
                <a16:creationId xmlns:a16="http://schemas.microsoft.com/office/drawing/2014/main" id="{EE784D87-583B-4DEA-8B23-DD8A910FDC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119" t="13519" r="21320" b="10314"/>
          <a:stretch/>
        </p:blipFill>
        <p:spPr bwMode="auto">
          <a:xfrm>
            <a:off x="33764775" y="21523955"/>
            <a:ext cx="17083332" cy="1251223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S DEA moves to expand cannabis for research">
            <a:extLst>
              <a:ext uri="{FF2B5EF4-FFF2-40B4-BE49-F238E27FC236}">
                <a16:creationId xmlns:a16="http://schemas.microsoft.com/office/drawing/2014/main" id="{67288A86-0B23-4645-8F95-EA12E6FD2B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928" t="4098" b="1532"/>
          <a:stretch/>
        </p:blipFill>
        <p:spPr bwMode="auto">
          <a:xfrm>
            <a:off x="16967200" y="21523954"/>
            <a:ext cx="16919286" cy="125122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6D5BEDF3-375D-4CCA-A902-B083BC2A3572}"/>
              </a:ext>
            </a:extLst>
          </p:cNvPr>
          <p:cNvPicPr>
            <a:picLocks noChangeAspect="1"/>
          </p:cNvPicPr>
          <p:nvPr/>
        </p:nvPicPr>
        <p:blipFill>
          <a:blip r:embed="rId8"/>
          <a:stretch>
            <a:fillRect/>
          </a:stretch>
        </p:blipFill>
        <p:spPr>
          <a:xfrm>
            <a:off x="37221461" y="34163206"/>
            <a:ext cx="13040659" cy="50797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Object 4" descr="preencoded.png"/>
          <p:cNvPicPr>
            <a:picLocks noChangeAspect="1"/>
          </p:cNvPicPr>
          <p:nvPr/>
        </p:nvPicPr>
        <p:blipFill>
          <a:blip r:embed="rId3">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6" name="Object 5" descr="preencoded.png"/>
          <p:cNvPicPr>
            <a:picLocks noChangeAspect="1"/>
          </p:cNvPicPr>
          <p:nvPr/>
        </p:nvPicPr>
        <p:blipFill>
          <a:blip r:embed="rId4"/>
          <a:stretch>
            <a:fillRect/>
          </a:stretch>
        </p:blipFill>
        <p:spPr>
          <a:xfrm>
            <a:off x="2549621" y="4714394"/>
            <a:ext cx="1298864" cy="2020455"/>
          </a:xfrm>
          <a:prstGeom prst="rect">
            <a:avLst/>
          </a:prstGeom>
        </p:spPr>
      </p:pic>
      <p:sp>
        <p:nvSpPr>
          <p:cNvPr id="13" name="Object 12"/>
          <p:cNvSpPr txBox="1"/>
          <p:nvPr/>
        </p:nvSpPr>
        <p:spPr>
          <a:xfrm>
            <a:off x="5133334" y="3575831"/>
            <a:ext cx="36636388" cy="4297579"/>
          </a:xfrm>
          <a:prstGeom prst="rect">
            <a:avLst/>
          </a:prstGeom>
          <a:noFill/>
        </p:spPr>
        <p:txBody>
          <a:bodyPr wrap="square" rtlCol="0" anchor="ctr"/>
          <a:lstStyle/>
          <a:p>
            <a:pPr>
              <a:buNone/>
            </a:pPr>
            <a:r>
              <a:rPr lang="en-US" sz="12700" b="1" dirty="0">
                <a:solidFill>
                  <a:srgbClr val="000000"/>
                </a:solidFill>
                <a:latin typeface="Calibri" panose="020F0502020204030204" pitchFamily="34" charset="0"/>
                <a:ea typeface="Karla" pitchFamily="34" charset="-122"/>
                <a:cs typeface="Calibri" panose="020F0502020204030204" pitchFamily="34" charset="0"/>
              </a:rPr>
              <a:t>Adult-Use Dispensing Organization Licenses by County</a:t>
            </a:r>
          </a:p>
          <a:p>
            <a:pPr>
              <a:buNone/>
            </a:pPr>
            <a:r>
              <a:rPr lang="en-US" sz="12700" b="1" dirty="0">
                <a:solidFill>
                  <a:srgbClr val="000000"/>
                </a:solidFill>
                <a:latin typeface="Calibri" panose="020F0502020204030204" pitchFamily="34" charset="0"/>
                <a:ea typeface="Karla" pitchFamily="34" charset="-122"/>
                <a:cs typeface="Calibri" panose="020F0502020204030204" pitchFamily="34" charset="0"/>
              </a:rPr>
              <a:t>(except Cook)</a:t>
            </a:r>
            <a:endParaRPr lang="en-US" sz="1600" dirty="0">
              <a:latin typeface="Calibri" panose="020F0502020204030204" pitchFamily="34" charset="0"/>
              <a:cs typeface="Calibri" panose="020F0502020204030204" pitchFamily="34" charset="0"/>
            </a:endParaRPr>
          </a:p>
        </p:txBody>
      </p:sp>
      <p:sp>
        <p:nvSpPr>
          <p:cNvPr id="14" name="Object 13"/>
          <p:cNvSpPr txBox="1"/>
          <p:nvPr/>
        </p:nvSpPr>
        <p:spPr>
          <a:xfrm>
            <a:off x="2549621" y="35713583"/>
            <a:ext cx="40826411" cy="1137946"/>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FY21 Adult-Use Dispensaries by Region</a:t>
            </a:r>
          </a:p>
        </p:txBody>
      </p:sp>
      <p:sp>
        <p:nvSpPr>
          <p:cNvPr id="15" name="Object 14"/>
          <p:cNvSpPr txBox="1"/>
          <p:nvPr/>
        </p:nvSpPr>
        <p:spPr>
          <a:xfrm>
            <a:off x="5133334" y="11290379"/>
            <a:ext cx="10335266" cy="12247488"/>
          </a:xfrm>
          <a:prstGeom prst="rect">
            <a:avLst/>
          </a:prstGeom>
          <a:noFill/>
        </p:spPr>
        <p:txBody>
          <a:bodyPr wrap="square" rtlCol="0" anchor="ctr"/>
          <a:lstStyle/>
          <a:p>
            <a:r>
              <a:rPr lang="en-US" sz="6000" dirty="0">
                <a:latin typeface="Calibri" panose="020F0502020204030204" pitchFamily="34" charset="0"/>
                <a:cs typeface="Calibri" panose="020F0502020204030204" pitchFamily="34" charset="0"/>
              </a:rPr>
              <a:t>Pursuant to Section 55-80 of the CRTA Act: The number of licenses issued to dispensing organizations by county, or, in counties with greater than 3,000,000 residents, by zip code.</a:t>
            </a:r>
            <a:endParaRPr lang="en-US" sz="60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27676ED-A9A5-4811-9588-DCC8F9CD59C5}"/>
              </a:ext>
            </a:extLst>
          </p:cNvPr>
          <p:cNvSpPr txBox="1"/>
          <p:nvPr/>
        </p:nvSpPr>
        <p:spPr>
          <a:xfrm>
            <a:off x="49746349" y="37766114"/>
            <a:ext cx="535724" cy="923330"/>
          </a:xfrm>
          <a:prstGeom prst="rect">
            <a:avLst/>
          </a:prstGeom>
          <a:noFill/>
        </p:spPr>
        <p:txBody>
          <a:bodyPr wrap="none" rtlCol="0">
            <a:spAutoFit/>
          </a:bodyPr>
          <a:lstStyle/>
          <a:p>
            <a:fld id="{F751047D-C897-410C-B655-63B5FBA012E8}" type="slidenum">
              <a:rPr lang="en-US" sz="5400" smtClean="0">
                <a:latin typeface="Calibri" panose="020F0502020204030204" pitchFamily="34" charset="0"/>
                <a:cs typeface="Calibri" panose="020F0502020204030204" pitchFamily="34" charset="0"/>
              </a:rPr>
              <a:t>10</a:t>
            </a:fld>
            <a:endParaRPr lang="en-US" sz="5400"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C6503CA3-56CF-4414-B824-5262A55234C1}"/>
              </a:ext>
            </a:extLst>
          </p:cNvPr>
          <p:cNvGraphicFramePr>
            <a:graphicFrameLocks noGrp="1"/>
          </p:cNvGraphicFramePr>
          <p:nvPr>
            <p:extLst>
              <p:ext uri="{D42A27DB-BD31-4B8C-83A1-F6EECF244321}">
                <p14:modId xmlns:p14="http://schemas.microsoft.com/office/powerpoint/2010/main" val="1994614788"/>
              </p:ext>
            </p:extLst>
          </p:nvPr>
        </p:nvGraphicFramePr>
        <p:xfrm>
          <a:off x="16364992" y="8399500"/>
          <a:ext cx="31069508" cy="20960721"/>
        </p:xfrm>
        <a:graphic>
          <a:graphicData uri="http://schemas.openxmlformats.org/drawingml/2006/table">
            <a:tbl>
              <a:tblPr firstRow="1" firstCol="1" bandRow="1">
                <a:tableStyleId>{5C22544A-7EE6-4342-B048-85BDC9FD1C3A}</a:tableStyleId>
              </a:tblPr>
              <a:tblGrid>
                <a:gridCol w="8877002">
                  <a:extLst>
                    <a:ext uri="{9D8B030D-6E8A-4147-A177-3AD203B41FA5}">
                      <a16:colId xmlns:a16="http://schemas.microsoft.com/office/drawing/2014/main" val="189061670"/>
                    </a:ext>
                  </a:extLst>
                </a:gridCol>
                <a:gridCol w="6657752">
                  <a:extLst>
                    <a:ext uri="{9D8B030D-6E8A-4147-A177-3AD203B41FA5}">
                      <a16:colId xmlns:a16="http://schemas.microsoft.com/office/drawing/2014/main" val="3436602884"/>
                    </a:ext>
                  </a:extLst>
                </a:gridCol>
                <a:gridCol w="8877002">
                  <a:extLst>
                    <a:ext uri="{9D8B030D-6E8A-4147-A177-3AD203B41FA5}">
                      <a16:colId xmlns:a16="http://schemas.microsoft.com/office/drawing/2014/main" val="151196777"/>
                    </a:ext>
                  </a:extLst>
                </a:gridCol>
                <a:gridCol w="6657752">
                  <a:extLst>
                    <a:ext uri="{9D8B030D-6E8A-4147-A177-3AD203B41FA5}">
                      <a16:colId xmlns:a16="http://schemas.microsoft.com/office/drawing/2014/main" val="871392286"/>
                    </a:ext>
                  </a:extLst>
                </a:gridCol>
              </a:tblGrid>
              <a:tr h="2132081">
                <a:tc>
                  <a:txBody>
                    <a:bodyPr/>
                    <a:lstStyle/>
                    <a:p>
                      <a:pPr marL="0" marR="0" algn="ctr">
                        <a:lnSpc>
                          <a:spcPct val="107000"/>
                        </a:lnSpc>
                        <a:spcBef>
                          <a:spcPts val="0"/>
                        </a:spcBef>
                        <a:spcAft>
                          <a:spcPts val="0"/>
                        </a:spcAft>
                        <a:tabLst>
                          <a:tab pos="2466975" algn="l"/>
                        </a:tabLst>
                      </a:pPr>
                      <a:r>
                        <a:rPr lang="en-US" sz="7200" b="1" dirty="0">
                          <a:effectLst/>
                          <a:latin typeface="Calibri" panose="020F0502020204030204" pitchFamily="34" charset="0"/>
                          <a:cs typeface="Calibri" panose="020F0502020204030204" pitchFamily="34" charset="0"/>
                        </a:rPr>
                        <a:t>County</a:t>
                      </a:r>
                      <a:endParaRPr lang="en-US" sz="7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tabLst>
                          <a:tab pos="114300" algn="l"/>
                          <a:tab pos="2466975" algn="l"/>
                        </a:tabLst>
                      </a:pPr>
                      <a:r>
                        <a:rPr lang="en-US" sz="7200" b="1">
                          <a:effectLst/>
                          <a:latin typeface="Calibri" panose="020F0502020204030204" pitchFamily="34" charset="0"/>
                          <a:cs typeface="Calibri" panose="020F0502020204030204" pitchFamily="34" charset="0"/>
                        </a:rPr>
                        <a:t># of Licenses</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County</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a:txBody>
                    <a:bodyPr/>
                    <a:lstStyle/>
                    <a:p>
                      <a:pPr marL="0" marR="0" algn="ctr">
                        <a:lnSpc>
                          <a:spcPct val="107000"/>
                        </a:lnSpc>
                        <a:spcBef>
                          <a:spcPts val="0"/>
                        </a:spcBef>
                        <a:spcAft>
                          <a:spcPts val="0"/>
                        </a:spcAft>
                        <a:tabLst>
                          <a:tab pos="2466975" algn="l"/>
                        </a:tabLst>
                      </a:pPr>
                      <a:r>
                        <a:rPr lang="en-US" sz="7200" b="1" dirty="0">
                          <a:effectLst/>
                          <a:latin typeface="Calibri" panose="020F0502020204030204" pitchFamily="34" charset="0"/>
                          <a:cs typeface="Calibri" panose="020F0502020204030204" pitchFamily="34" charset="0"/>
                        </a:rPr>
                        <a:t># of Licenses</a:t>
                      </a:r>
                      <a:endParaRPr lang="en-US" sz="7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37066414"/>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Adams</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effectLst/>
                          <a:latin typeface="Calibri" panose="020F0502020204030204" pitchFamily="34" charset="0"/>
                          <a:cs typeface="Calibri" panose="020F0502020204030204" pitchFamily="34" charset="0"/>
                        </a:rPr>
                        <a:t>3</a:t>
                      </a:r>
                      <a:endParaRPr lang="en-US" sz="7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McDonough</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96873497"/>
                  </a:ext>
                </a:extLst>
              </a:tr>
              <a:tr h="1176790">
                <a:tc>
                  <a:txBody>
                    <a:bodyPr/>
                    <a:lstStyle/>
                    <a:p>
                      <a:pPr marL="0" marR="0" algn="ctr">
                        <a:lnSpc>
                          <a:spcPct val="107000"/>
                        </a:lnSpc>
                        <a:spcBef>
                          <a:spcPts val="0"/>
                        </a:spcBef>
                        <a:spcAft>
                          <a:spcPts val="0"/>
                        </a:spcAft>
                        <a:tabLst>
                          <a:tab pos="2466975" algn="l"/>
                        </a:tabLst>
                      </a:pPr>
                      <a:r>
                        <a:rPr lang="en-US" sz="7200" b="1" dirty="0">
                          <a:effectLst/>
                          <a:latin typeface="Calibri" panose="020F0502020204030204" pitchFamily="34" charset="0"/>
                          <a:cs typeface="Calibri" panose="020F0502020204030204" pitchFamily="34" charset="0"/>
                        </a:rPr>
                        <a:t>Champaign</a:t>
                      </a:r>
                      <a:endParaRPr lang="en-US" sz="7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3</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McHenry</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613596076"/>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Coles</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McLean</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2</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0934607"/>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DuPage</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Montgomery</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90839043"/>
                  </a:ext>
                </a:extLst>
              </a:tr>
              <a:tr h="1176790">
                <a:tc>
                  <a:txBody>
                    <a:bodyPr/>
                    <a:lstStyle/>
                    <a:p>
                      <a:pPr marL="0" marR="0" algn="ctr">
                        <a:lnSpc>
                          <a:spcPct val="107000"/>
                        </a:lnSpc>
                        <a:spcBef>
                          <a:spcPts val="0"/>
                        </a:spcBef>
                        <a:spcAft>
                          <a:spcPts val="0"/>
                        </a:spcAft>
                        <a:tabLst>
                          <a:tab pos="2466975" algn="l"/>
                        </a:tabLst>
                      </a:pPr>
                      <a:r>
                        <a:rPr lang="en-US" sz="7200" b="1" dirty="0">
                          <a:effectLst/>
                          <a:latin typeface="Calibri" panose="020F0502020204030204" pitchFamily="34" charset="0"/>
                          <a:cs typeface="Calibri" panose="020F0502020204030204" pitchFamily="34" charset="0"/>
                        </a:rPr>
                        <a:t>Effingham</a:t>
                      </a:r>
                      <a:endParaRPr lang="en-US" sz="7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Peoria</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2</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34784801"/>
                  </a:ext>
                </a:extLst>
              </a:tr>
              <a:tr h="1176790">
                <a:tc>
                  <a:txBody>
                    <a:bodyPr/>
                    <a:lstStyle/>
                    <a:p>
                      <a:pPr marL="0" marR="0" algn="ctr">
                        <a:lnSpc>
                          <a:spcPct val="107000"/>
                        </a:lnSpc>
                        <a:spcBef>
                          <a:spcPts val="0"/>
                        </a:spcBef>
                        <a:spcAft>
                          <a:spcPts val="0"/>
                        </a:spcAft>
                        <a:tabLst>
                          <a:tab pos="2466975" algn="l"/>
                        </a:tabLst>
                      </a:pPr>
                      <a:r>
                        <a:rPr lang="en-US" sz="7200" b="1" dirty="0">
                          <a:effectLst/>
                          <a:latin typeface="Calibri" panose="020F0502020204030204" pitchFamily="34" charset="0"/>
                          <a:cs typeface="Calibri" panose="020F0502020204030204" pitchFamily="34" charset="0"/>
                        </a:rPr>
                        <a:t>Fulton</a:t>
                      </a:r>
                      <a:endParaRPr lang="en-US" sz="7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Rock Island</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73545976"/>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Grundy</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Saline</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12962923"/>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Jackson</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effectLst/>
                          <a:latin typeface="Calibri" panose="020F0502020204030204" pitchFamily="34" charset="0"/>
                          <a:cs typeface="Calibri" panose="020F0502020204030204" pitchFamily="34" charset="0"/>
                        </a:rPr>
                        <a:t>1</a:t>
                      </a:r>
                      <a:endParaRPr lang="en-US" sz="7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Sangamon</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4</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55593955"/>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Jefferson</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St. Clair</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3</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423922409"/>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Jo Daviess</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2</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Tazewell</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2</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75150900"/>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Kane</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2</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Union</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24692010"/>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Knox</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Vermillion</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06308947"/>
                  </a:ext>
                </a:extLst>
              </a:tr>
              <a:tr h="1176790">
                <a:tc>
                  <a:txBody>
                    <a:bodyPr/>
                    <a:lstStyle/>
                    <a:p>
                      <a:pPr marL="0" marR="0" algn="ctr">
                        <a:lnSpc>
                          <a:spcPct val="107000"/>
                        </a:lnSpc>
                        <a:spcBef>
                          <a:spcPts val="0"/>
                        </a:spcBef>
                        <a:spcAft>
                          <a:spcPts val="0"/>
                        </a:spcAft>
                        <a:tabLst>
                          <a:tab pos="2466975" algn="l"/>
                        </a:tabLst>
                      </a:pPr>
                      <a:r>
                        <a:rPr lang="en-US" sz="7200" b="1" dirty="0">
                          <a:effectLst/>
                          <a:latin typeface="Calibri" panose="020F0502020204030204" pitchFamily="34" charset="0"/>
                          <a:cs typeface="Calibri" panose="020F0502020204030204" pitchFamily="34" charset="0"/>
                        </a:rPr>
                        <a:t>Lake</a:t>
                      </a:r>
                      <a:endParaRPr lang="en-US" sz="7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6</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Whiteside</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64556753"/>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LaSalle</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Will</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4</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44911212"/>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Madison</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Williamson</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44736163"/>
                  </a:ext>
                </a:extLst>
              </a:tr>
              <a:tr h="1176790">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Massac</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effectLst/>
                          <a:latin typeface="Calibri" panose="020F0502020204030204" pitchFamily="34" charset="0"/>
                          <a:cs typeface="Calibri" panose="020F0502020204030204" pitchFamily="34" charset="0"/>
                        </a:rPr>
                        <a:t>1</a:t>
                      </a:r>
                      <a:endParaRPr lang="en-US" sz="7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Winnebago</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b="1" dirty="0">
                          <a:effectLst/>
                          <a:latin typeface="Calibri" panose="020F0502020204030204" pitchFamily="34" charset="0"/>
                          <a:cs typeface="Calibri" panose="020F0502020204030204" pitchFamily="34" charset="0"/>
                        </a:rPr>
                        <a:t>4</a:t>
                      </a:r>
                      <a:endParaRPr lang="en-US" sz="7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14890629"/>
                  </a:ext>
                </a:extLst>
              </a:tr>
            </a:tbl>
          </a:graphicData>
        </a:graphic>
      </p:graphicFrame>
      <p:sp>
        <p:nvSpPr>
          <p:cNvPr id="3" name="TextBox 2">
            <a:extLst>
              <a:ext uri="{FF2B5EF4-FFF2-40B4-BE49-F238E27FC236}">
                <a16:creationId xmlns:a16="http://schemas.microsoft.com/office/drawing/2014/main" id="{8FD72A88-9AE0-4CFC-AD09-62ECE5813868}"/>
              </a:ext>
            </a:extLst>
          </p:cNvPr>
          <p:cNvSpPr txBox="1"/>
          <p:nvPr/>
        </p:nvSpPr>
        <p:spPr>
          <a:xfrm>
            <a:off x="17011105" y="29827837"/>
            <a:ext cx="3955891" cy="1200329"/>
          </a:xfrm>
          <a:prstGeom prst="rect">
            <a:avLst/>
          </a:prstGeom>
          <a:noFill/>
        </p:spPr>
        <p:txBody>
          <a:bodyPr wrap="none" rtlCol="0">
            <a:spAutoFit/>
          </a:bodyPr>
          <a:lstStyle/>
          <a:p>
            <a:r>
              <a:rPr lang="en-US" sz="7200" b="1" dirty="0">
                <a:latin typeface="Calibri" panose="020F0502020204030204" pitchFamily="34" charset="0"/>
                <a:cs typeface="Calibri" panose="020F0502020204030204" pitchFamily="34" charset="0"/>
              </a:rPr>
              <a:t>TOTAL: 67</a:t>
            </a:r>
          </a:p>
        </p:txBody>
      </p:sp>
      <p:sp>
        <p:nvSpPr>
          <p:cNvPr id="4" name="TextBox 3">
            <a:extLst>
              <a:ext uri="{FF2B5EF4-FFF2-40B4-BE49-F238E27FC236}">
                <a16:creationId xmlns:a16="http://schemas.microsoft.com/office/drawing/2014/main" id="{4D6CCA6D-75E2-49EA-BCA3-DD1A255D4881}"/>
              </a:ext>
            </a:extLst>
          </p:cNvPr>
          <p:cNvSpPr txBox="1"/>
          <p:nvPr/>
        </p:nvSpPr>
        <p:spPr>
          <a:xfrm>
            <a:off x="17011105" y="30873099"/>
            <a:ext cx="25588415" cy="1015663"/>
          </a:xfrm>
          <a:prstGeom prst="rect">
            <a:avLst/>
          </a:prstGeom>
          <a:noFill/>
        </p:spPr>
        <p:txBody>
          <a:bodyPr wrap="none" rtlCol="0">
            <a:spAutoFit/>
          </a:bodyPr>
          <a:lstStyle/>
          <a:p>
            <a:r>
              <a:rPr lang="en-US" sz="6000" dirty="0">
                <a:latin typeface="Calibri" panose="020F0502020204030204" pitchFamily="34" charset="0"/>
                <a:cs typeface="Calibri" panose="020F0502020204030204" pitchFamily="34" charset="0"/>
              </a:rPr>
              <a:t>*No adult-use dispensing organization licenses were issued in counties not listed.</a:t>
            </a:r>
          </a:p>
        </p:txBody>
      </p:sp>
    </p:spTree>
    <p:extLst>
      <p:ext uri="{BB962C8B-B14F-4D97-AF65-F5344CB8AC3E}">
        <p14:creationId xmlns:p14="http://schemas.microsoft.com/office/powerpoint/2010/main" val="237677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Object 4" descr="preencoded.png"/>
          <p:cNvPicPr>
            <a:picLocks noChangeAspect="1"/>
          </p:cNvPicPr>
          <p:nvPr/>
        </p:nvPicPr>
        <p:blipFill>
          <a:blip r:embed="rId3">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6" name="Object 5" descr="preencoded.png"/>
          <p:cNvPicPr>
            <a:picLocks noChangeAspect="1"/>
          </p:cNvPicPr>
          <p:nvPr/>
        </p:nvPicPr>
        <p:blipFill>
          <a:blip r:embed="rId4"/>
          <a:stretch>
            <a:fillRect/>
          </a:stretch>
        </p:blipFill>
        <p:spPr>
          <a:xfrm>
            <a:off x="2549621" y="4714394"/>
            <a:ext cx="1298864" cy="2020455"/>
          </a:xfrm>
          <a:prstGeom prst="rect">
            <a:avLst/>
          </a:prstGeom>
        </p:spPr>
      </p:pic>
      <p:sp>
        <p:nvSpPr>
          <p:cNvPr id="13" name="Object 12"/>
          <p:cNvSpPr txBox="1"/>
          <p:nvPr/>
        </p:nvSpPr>
        <p:spPr>
          <a:xfrm>
            <a:off x="4810605" y="7513953"/>
            <a:ext cx="43735361" cy="4394789"/>
          </a:xfrm>
          <a:prstGeom prst="rect">
            <a:avLst/>
          </a:prstGeom>
          <a:noFill/>
        </p:spPr>
        <p:txBody>
          <a:bodyPr wrap="square" rtlCol="0" anchor="ctr"/>
          <a:lstStyle/>
          <a:p>
            <a:pPr>
              <a:buNone/>
            </a:pPr>
            <a:endParaRPr lang="en-US" sz="1600" dirty="0">
              <a:latin typeface="Calibri" panose="020F0502020204030204" pitchFamily="34" charset="0"/>
              <a:cs typeface="Calibri" panose="020F0502020204030204" pitchFamily="34" charset="0"/>
            </a:endParaRPr>
          </a:p>
        </p:txBody>
      </p:sp>
      <p:sp>
        <p:nvSpPr>
          <p:cNvPr id="14" name="Object 13"/>
          <p:cNvSpPr txBox="1"/>
          <p:nvPr/>
        </p:nvSpPr>
        <p:spPr>
          <a:xfrm>
            <a:off x="2549621" y="35713583"/>
            <a:ext cx="40826411" cy="1137946"/>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FY21 Adult-Use Dispensaries by Region</a:t>
            </a:r>
          </a:p>
        </p:txBody>
      </p:sp>
      <p:sp>
        <p:nvSpPr>
          <p:cNvPr id="26" name="TextBox 25">
            <a:extLst>
              <a:ext uri="{FF2B5EF4-FFF2-40B4-BE49-F238E27FC236}">
                <a16:creationId xmlns:a16="http://schemas.microsoft.com/office/drawing/2014/main" id="{C27676ED-A9A5-4811-9588-DCC8F9CD59C5}"/>
              </a:ext>
            </a:extLst>
          </p:cNvPr>
          <p:cNvSpPr txBox="1"/>
          <p:nvPr/>
        </p:nvSpPr>
        <p:spPr>
          <a:xfrm>
            <a:off x="49593949" y="37766114"/>
            <a:ext cx="886781" cy="923330"/>
          </a:xfrm>
          <a:prstGeom prst="rect">
            <a:avLst/>
          </a:prstGeom>
          <a:noFill/>
        </p:spPr>
        <p:txBody>
          <a:bodyPr wrap="none" rtlCol="0">
            <a:spAutoFit/>
          </a:bodyPr>
          <a:lstStyle/>
          <a:p>
            <a:fld id="{F751047D-C897-410C-B655-63B5FBA012E8}" type="slidenum">
              <a:rPr lang="en-US" sz="5400" smtClean="0">
                <a:latin typeface="Calibri" panose="020F0502020204030204" pitchFamily="34" charset="0"/>
                <a:cs typeface="Calibri" panose="020F0502020204030204" pitchFamily="34" charset="0"/>
              </a:rPr>
              <a:t>11</a:t>
            </a:fld>
            <a:endParaRPr lang="en-US" sz="5400" dirty="0">
              <a:latin typeface="Calibri" panose="020F0502020204030204" pitchFamily="34" charset="0"/>
              <a:cs typeface="Calibri" panose="020F0502020204030204" pitchFamily="34" charset="0"/>
            </a:endParaRPr>
          </a:p>
        </p:txBody>
      </p:sp>
      <p:sp>
        <p:nvSpPr>
          <p:cNvPr id="10" name="Object 14">
            <a:extLst>
              <a:ext uri="{FF2B5EF4-FFF2-40B4-BE49-F238E27FC236}">
                <a16:creationId xmlns:a16="http://schemas.microsoft.com/office/drawing/2014/main" id="{CAF10742-D8C3-423A-AB6B-DBC1AA0D4C94}"/>
              </a:ext>
            </a:extLst>
          </p:cNvPr>
          <p:cNvSpPr txBox="1"/>
          <p:nvPr/>
        </p:nvSpPr>
        <p:spPr>
          <a:xfrm>
            <a:off x="5133334" y="11290379"/>
            <a:ext cx="10335266" cy="12247488"/>
          </a:xfrm>
          <a:prstGeom prst="rect">
            <a:avLst/>
          </a:prstGeom>
          <a:noFill/>
        </p:spPr>
        <p:txBody>
          <a:bodyPr wrap="square" rtlCol="0" anchor="ctr"/>
          <a:lstStyle/>
          <a:p>
            <a:r>
              <a:rPr lang="en-US" sz="6000" dirty="0">
                <a:latin typeface="Calibri" panose="020F0502020204030204" pitchFamily="34" charset="0"/>
                <a:cs typeface="Calibri" panose="020F0502020204030204" pitchFamily="34" charset="0"/>
              </a:rPr>
              <a:t>Pursuant to Section 55-80 of the CRTA Act: The number of licenses issued to dispensing organizations by county, or, in counties with greater than 3,000,000 residents, by zip code.</a:t>
            </a:r>
            <a:endParaRPr lang="en-US" sz="6000" dirty="0">
              <a:solidFill>
                <a:srgbClr val="FF0000"/>
              </a:solidFill>
              <a:highlight>
                <a:srgbClr val="FFFF00"/>
              </a:highlight>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BC7AD856-1C40-40DB-9AFC-11773CAC0D60}"/>
              </a:ext>
            </a:extLst>
          </p:cNvPr>
          <p:cNvGraphicFramePr>
            <a:graphicFrameLocks noGrp="1"/>
          </p:cNvGraphicFramePr>
          <p:nvPr>
            <p:extLst>
              <p:ext uri="{D42A27DB-BD31-4B8C-83A1-F6EECF244321}">
                <p14:modId xmlns:p14="http://schemas.microsoft.com/office/powerpoint/2010/main" val="1207131949"/>
              </p:ext>
            </p:extLst>
          </p:nvPr>
        </p:nvGraphicFramePr>
        <p:xfrm>
          <a:off x="16384101" y="8332931"/>
          <a:ext cx="31826200" cy="22486675"/>
        </p:xfrm>
        <a:graphic>
          <a:graphicData uri="http://schemas.openxmlformats.org/drawingml/2006/table">
            <a:tbl>
              <a:tblPr firstRow="1" firstCol="1" bandRow="1">
                <a:tableStyleId>{5C22544A-7EE6-4342-B048-85BDC9FD1C3A}</a:tableStyleId>
              </a:tblPr>
              <a:tblGrid>
                <a:gridCol w="9093200">
                  <a:extLst>
                    <a:ext uri="{9D8B030D-6E8A-4147-A177-3AD203B41FA5}">
                      <a16:colId xmlns:a16="http://schemas.microsoft.com/office/drawing/2014/main" val="1067234201"/>
                    </a:ext>
                  </a:extLst>
                </a:gridCol>
                <a:gridCol w="6819900">
                  <a:extLst>
                    <a:ext uri="{9D8B030D-6E8A-4147-A177-3AD203B41FA5}">
                      <a16:colId xmlns:a16="http://schemas.microsoft.com/office/drawing/2014/main" val="871071837"/>
                    </a:ext>
                  </a:extLst>
                </a:gridCol>
                <a:gridCol w="9093200">
                  <a:extLst>
                    <a:ext uri="{9D8B030D-6E8A-4147-A177-3AD203B41FA5}">
                      <a16:colId xmlns:a16="http://schemas.microsoft.com/office/drawing/2014/main" val="3956954808"/>
                    </a:ext>
                  </a:extLst>
                </a:gridCol>
                <a:gridCol w="6819900">
                  <a:extLst>
                    <a:ext uri="{9D8B030D-6E8A-4147-A177-3AD203B41FA5}">
                      <a16:colId xmlns:a16="http://schemas.microsoft.com/office/drawing/2014/main" val="2428289445"/>
                    </a:ext>
                  </a:extLst>
                </a:gridCol>
              </a:tblGrid>
              <a:tr h="2220769">
                <a:tc>
                  <a:txBody>
                    <a:bodyPr/>
                    <a:lstStyle/>
                    <a:p>
                      <a:pPr marL="0" marR="0" algn="ctr">
                        <a:lnSpc>
                          <a:spcPct val="107000"/>
                        </a:lnSpc>
                        <a:spcBef>
                          <a:spcPts val="0"/>
                        </a:spcBef>
                        <a:spcAft>
                          <a:spcPts val="0"/>
                        </a:spcAft>
                        <a:tabLst>
                          <a:tab pos="2466975" algn="l"/>
                        </a:tabLst>
                      </a:pPr>
                      <a:r>
                        <a:rPr lang="en-US" sz="7200" dirty="0">
                          <a:effectLst/>
                          <a:latin typeface="Calibri" panose="020F0502020204030204" pitchFamily="34" charset="0"/>
                          <a:cs typeface="Calibri" panose="020F0502020204030204" pitchFamily="34" charset="0"/>
                        </a:rPr>
                        <a:t>Zip Code</a:t>
                      </a:r>
                      <a:endParaRPr lang="en-US" sz="7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tabLst>
                          <a:tab pos="114300" algn="l"/>
                          <a:tab pos="2466975" algn="l"/>
                        </a:tabLst>
                      </a:pPr>
                      <a:r>
                        <a:rPr lang="en-US" sz="7200" dirty="0">
                          <a:effectLst/>
                          <a:latin typeface="Calibri" panose="020F0502020204030204" pitchFamily="34" charset="0"/>
                          <a:cs typeface="Calibri" panose="020F0502020204030204" pitchFamily="34" charset="0"/>
                        </a:rPr>
                        <a:t># of Licenses</a:t>
                      </a:r>
                      <a:endParaRPr lang="en-US" sz="7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Zip Code</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a:txBody>
                    <a:bodyPr/>
                    <a:lstStyle/>
                    <a:p>
                      <a:pPr marL="0" marR="0" algn="ctr">
                        <a:lnSpc>
                          <a:spcPct val="107000"/>
                        </a:lnSpc>
                        <a:spcBef>
                          <a:spcPts val="0"/>
                        </a:spcBef>
                        <a:spcAft>
                          <a:spcPts val="0"/>
                        </a:spcAft>
                        <a:tabLst>
                          <a:tab pos="2466975" algn="l"/>
                        </a:tabLst>
                      </a:pPr>
                      <a:r>
                        <a:rPr lang="en-US" sz="7200" dirty="0">
                          <a:effectLst/>
                          <a:latin typeface="Calibri" panose="020F0502020204030204" pitchFamily="34" charset="0"/>
                          <a:cs typeface="Calibri" panose="020F0502020204030204" pitchFamily="34" charset="0"/>
                        </a:rPr>
                        <a:t># of Licenses</a:t>
                      </a:r>
                      <a:endParaRPr lang="en-US" sz="7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87113152"/>
                  </a:ext>
                </a:extLst>
              </a:tr>
              <a:tr h="838200">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60005</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dirty="0">
                          <a:effectLst/>
                          <a:latin typeface="Calibri" panose="020F0502020204030204" pitchFamily="34" charset="0"/>
                          <a:cs typeface="Calibri" panose="020F0502020204030204" pitchFamily="34" charset="0"/>
                        </a:rPr>
                        <a:t>1</a:t>
                      </a:r>
                      <a:endParaRPr lang="en-US" sz="7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60458</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dirty="0">
                          <a:effectLst/>
                          <a:latin typeface="Calibri" panose="020F0502020204030204" pitchFamily="34" charset="0"/>
                          <a:cs typeface="Calibri" panose="020F0502020204030204" pitchFamily="34" charset="0"/>
                        </a:rPr>
                        <a:t>1</a:t>
                      </a:r>
                      <a:endParaRPr lang="en-US" sz="7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65689115"/>
                  </a:ext>
                </a:extLst>
              </a:tr>
              <a:tr h="776097">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60008</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solidFill>
                            <a:schemeClr val="bg1"/>
                          </a:solidFill>
                          <a:effectLst/>
                          <a:latin typeface="Calibri" panose="020F0502020204030204" pitchFamily="34" charset="0"/>
                          <a:cs typeface="Calibri" panose="020F0502020204030204" pitchFamily="34" charset="0"/>
                        </a:rPr>
                        <a:t>60469</a:t>
                      </a:r>
                      <a:endParaRPr lang="en-US" sz="7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40949700"/>
                  </a:ext>
                </a:extLst>
              </a:tr>
              <a:tr h="1171194">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60015</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60607</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3</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85199279"/>
                  </a:ext>
                </a:extLst>
              </a:tr>
              <a:tr h="1143000">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60018</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2</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60608</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82779695"/>
                  </a:ext>
                </a:extLst>
              </a:tr>
              <a:tr h="647700">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60053</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60613</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23174510"/>
                  </a:ext>
                </a:extLst>
              </a:tr>
              <a:tr h="928497">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60056</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60617</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56023791"/>
                  </a:ext>
                </a:extLst>
              </a:tr>
              <a:tr h="1018794">
                <a:tc>
                  <a:txBody>
                    <a:bodyPr/>
                    <a:lstStyle/>
                    <a:p>
                      <a:pPr marL="0" marR="0" algn="ctr">
                        <a:lnSpc>
                          <a:spcPct val="107000"/>
                        </a:lnSpc>
                        <a:spcBef>
                          <a:spcPts val="0"/>
                        </a:spcBef>
                        <a:spcAft>
                          <a:spcPts val="0"/>
                        </a:spcAft>
                        <a:tabLst>
                          <a:tab pos="2466975" algn="l"/>
                        </a:tabLst>
                      </a:pPr>
                      <a:r>
                        <a:rPr lang="en-US" sz="7200" dirty="0">
                          <a:effectLst/>
                          <a:latin typeface="Calibri" panose="020F0502020204030204" pitchFamily="34" charset="0"/>
                          <a:cs typeface="Calibri" panose="020F0502020204030204" pitchFamily="34" charset="0"/>
                        </a:rPr>
                        <a:t>60077</a:t>
                      </a:r>
                      <a:endParaRPr lang="en-US" sz="7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60626</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98168885"/>
                  </a:ext>
                </a:extLst>
              </a:tr>
              <a:tr h="613791">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60089</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60630</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15781223"/>
                  </a:ext>
                </a:extLst>
              </a:tr>
              <a:tr h="551688">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60154</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60631</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41871954"/>
                  </a:ext>
                </a:extLst>
              </a:tr>
              <a:tr h="984885">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60160</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60632</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15677915"/>
                  </a:ext>
                </a:extLst>
              </a:tr>
              <a:tr h="846582">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60173</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2</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60638</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22652944"/>
                  </a:ext>
                </a:extLst>
              </a:tr>
              <a:tr h="974979">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60194</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a:solidFill>
                            <a:schemeClr val="bg1"/>
                          </a:solidFill>
                          <a:effectLst/>
                          <a:latin typeface="Calibri" panose="020F0502020204030204" pitchFamily="34" charset="0"/>
                          <a:cs typeface="Calibri" panose="020F0502020204030204" pitchFamily="34" charset="0"/>
                        </a:rPr>
                        <a:t>60640</a:t>
                      </a:r>
                      <a:endParaRPr lang="en-US" sz="7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74615564"/>
                  </a:ext>
                </a:extLst>
              </a:tr>
              <a:tr h="608076">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60201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60642</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2</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3229616"/>
                  </a:ext>
                </a:extLst>
              </a:tr>
              <a:tr h="965073">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60301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60647</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498265429"/>
                  </a:ext>
                </a:extLst>
              </a:tr>
              <a:tr h="407670">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60409</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60654</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3</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76627721"/>
                  </a:ext>
                </a:extLst>
              </a:tr>
              <a:tr h="0">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60415</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60661</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32681818"/>
                  </a:ext>
                </a:extLst>
              </a:tr>
              <a:tr h="664464">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60425</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60707</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15912524"/>
                  </a:ext>
                </a:extLst>
              </a:tr>
              <a:tr h="602361">
                <a:tc>
                  <a:txBody>
                    <a:bodyPr/>
                    <a:lstStyle/>
                    <a:p>
                      <a:pPr marL="0" marR="0" algn="ctr">
                        <a:lnSpc>
                          <a:spcPct val="107000"/>
                        </a:lnSpc>
                        <a:spcBef>
                          <a:spcPts val="0"/>
                        </a:spcBef>
                        <a:spcAft>
                          <a:spcPts val="0"/>
                        </a:spcAft>
                        <a:tabLst>
                          <a:tab pos="2466975" algn="l"/>
                        </a:tabLst>
                      </a:pPr>
                      <a:r>
                        <a:rPr lang="en-US" sz="7200" dirty="0">
                          <a:effectLst/>
                          <a:latin typeface="Calibri" panose="020F0502020204030204" pitchFamily="34" charset="0"/>
                          <a:cs typeface="Calibri" panose="020F0502020204030204" pitchFamily="34" charset="0"/>
                        </a:rPr>
                        <a:t>60430</a:t>
                      </a:r>
                      <a:endParaRPr lang="en-US" sz="7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a:effectLst/>
                          <a:latin typeface="Calibri" panose="020F0502020204030204" pitchFamily="34" charset="0"/>
                          <a:cs typeface="Calibri" panose="020F0502020204030204" pitchFamily="34" charset="0"/>
                        </a:rPr>
                        <a:t>1</a:t>
                      </a:r>
                      <a:endParaRPr lang="en-US" sz="7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tabLst>
                          <a:tab pos="2466975" algn="l"/>
                        </a:tabLst>
                      </a:pPr>
                      <a:r>
                        <a:rPr lang="en-US" sz="7200" b="1" dirty="0">
                          <a:solidFill>
                            <a:schemeClr val="bg1"/>
                          </a:solidFill>
                          <a:effectLst/>
                          <a:latin typeface="Calibri" panose="020F0502020204030204" pitchFamily="34" charset="0"/>
                          <a:cs typeface="Calibri" panose="020F0502020204030204" pitchFamily="34" charset="0"/>
                        </a:rPr>
                        <a:t>60714</a:t>
                      </a:r>
                      <a:endParaRPr lang="en-US" sz="7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tabLst>
                          <a:tab pos="2466975" algn="l"/>
                        </a:tabLst>
                      </a:pPr>
                      <a:r>
                        <a:rPr lang="en-US" sz="7200" dirty="0">
                          <a:effectLst/>
                          <a:latin typeface="Calibri" panose="020F0502020204030204" pitchFamily="34" charset="0"/>
                          <a:cs typeface="Calibri" panose="020F0502020204030204" pitchFamily="34" charset="0"/>
                        </a:rPr>
                        <a:t>1</a:t>
                      </a:r>
                      <a:endParaRPr lang="en-US" sz="7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22562834"/>
                  </a:ext>
                </a:extLst>
              </a:tr>
            </a:tbl>
          </a:graphicData>
        </a:graphic>
      </p:graphicFrame>
      <p:sp>
        <p:nvSpPr>
          <p:cNvPr id="12" name="TextBox 11">
            <a:extLst>
              <a:ext uri="{FF2B5EF4-FFF2-40B4-BE49-F238E27FC236}">
                <a16:creationId xmlns:a16="http://schemas.microsoft.com/office/drawing/2014/main" id="{D9D481C1-56AE-4C93-BAB7-6555E74FFBF5}"/>
              </a:ext>
            </a:extLst>
          </p:cNvPr>
          <p:cNvSpPr txBox="1"/>
          <p:nvPr/>
        </p:nvSpPr>
        <p:spPr>
          <a:xfrm>
            <a:off x="17011105" y="32294904"/>
            <a:ext cx="25991474" cy="1015663"/>
          </a:xfrm>
          <a:prstGeom prst="rect">
            <a:avLst/>
          </a:prstGeom>
          <a:noFill/>
        </p:spPr>
        <p:txBody>
          <a:bodyPr wrap="none" rtlCol="0">
            <a:spAutoFit/>
          </a:bodyPr>
          <a:lstStyle/>
          <a:p>
            <a:r>
              <a:rPr lang="en-US" sz="6000" dirty="0">
                <a:latin typeface="Calibri" panose="020F0502020204030204" pitchFamily="34" charset="0"/>
                <a:cs typeface="Calibri" panose="020F0502020204030204" pitchFamily="34" charset="0"/>
              </a:rPr>
              <a:t>*No adult-use dispensing organization licenses were issued in zip codes not listed. </a:t>
            </a:r>
          </a:p>
        </p:txBody>
      </p:sp>
      <p:sp>
        <p:nvSpPr>
          <p:cNvPr id="15" name="TextBox 14">
            <a:extLst>
              <a:ext uri="{FF2B5EF4-FFF2-40B4-BE49-F238E27FC236}">
                <a16:creationId xmlns:a16="http://schemas.microsoft.com/office/drawing/2014/main" id="{652844BF-3B0E-41E8-B70B-C79D5057E979}"/>
              </a:ext>
            </a:extLst>
          </p:cNvPr>
          <p:cNvSpPr txBox="1"/>
          <p:nvPr/>
        </p:nvSpPr>
        <p:spPr>
          <a:xfrm>
            <a:off x="17011105" y="31261741"/>
            <a:ext cx="3955891" cy="1200329"/>
          </a:xfrm>
          <a:prstGeom prst="rect">
            <a:avLst/>
          </a:prstGeom>
          <a:noFill/>
        </p:spPr>
        <p:txBody>
          <a:bodyPr wrap="none" rtlCol="0">
            <a:spAutoFit/>
          </a:bodyPr>
          <a:lstStyle/>
          <a:p>
            <a:r>
              <a:rPr lang="en-US" sz="7200" b="1" dirty="0">
                <a:latin typeface="Calibri" panose="020F0502020204030204" pitchFamily="34" charset="0"/>
                <a:cs typeface="Calibri" panose="020F0502020204030204" pitchFamily="34" charset="0"/>
              </a:rPr>
              <a:t>TOTAL: 43</a:t>
            </a:r>
          </a:p>
        </p:txBody>
      </p:sp>
      <p:sp>
        <p:nvSpPr>
          <p:cNvPr id="17" name="Object 12">
            <a:extLst>
              <a:ext uri="{FF2B5EF4-FFF2-40B4-BE49-F238E27FC236}">
                <a16:creationId xmlns:a16="http://schemas.microsoft.com/office/drawing/2014/main" id="{51D93D97-039B-4404-8DD5-AD3D720CE3CE}"/>
              </a:ext>
            </a:extLst>
          </p:cNvPr>
          <p:cNvSpPr txBox="1"/>
          <p:nvPr/>
        </p:nvSpPr>
        <p:spPr>
          <a:xfrm>
            <a:off x="5133334" y="3575831"/>
            <a:ext cx="38242698" cy="4297579"/>
          </a:xfrm>
          <a:prstGeom prst="rect">
            <a:avLst/>
          </a:prstGeom>
          <a:noFill/>
        </p:spPr>
        <p:txBody>
          <a:bodyPr wrap="square" rtlCol="0" anchor="ctr"/>
          <a:lstStyle/>
          <a:p>
            <a:pPr>
              <a:buNone/>
            </a:pPr>
            <a:r>
              <a:rPr lang="en-US" sz="12700" b="1" dirty="0">
                <a:solidFill>
                  <a:srgbClr val="000000"/>
                </a:solidFill>
                <a:latin typeface="Calibri" panose="020F0502020204030204" pitchFamily="34" charset="0"/>
                <a:ea typeface="Karla" pitchFamily="34" charset="-122"/>
                <a:cs typeface="Calibri" panose="020F0502020204030204" pitchFamily="34" charset="0"/>
              </a:rPr>
              <a:t>Adult-Use Dispensing Organization Licenses by Zip Code</a:t>
            </a:r>
          </a:p>
          <a:p>
            <a:pPr>
              <a:buNone/>
            </a:pPr>
            <a:r>
              <a:rPr lang="en-US" sz="12700" b="1" dirty="0">
                <a:solidFill>
                  <a:srgbClr val="000000"/>
                </a:solidFill>
                <a:latin typeface="Calibri" panose="020F0502020204030204" pitchFamily="34" charset="0"/>
                <a:ea typeface="Karla" pitchFamily="34" charset="-122"/>
                <a:cs typeface="Calibri" panose="020F0502020204030204" pitchFamily="34" charset="0"/>
              </a:rPr>
              <a:t>(Cook County)</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2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Dispensing Organization Ownership Demographics</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Ownership Demographics</a:t>
            </a:r>
          </a:p>
        </p:txBody>
      </p:sp>
      <p:graphicFrame>
        <p:nvGraphicFramePr>
          <p:cNvPr id="7" name="Chart 6">
            <a:extLst>
              <a:ext uri="{FF2B5EF4-FFF2-40B4-BE49-F238E27FC236}">
                <a16:creationId xmlns:a16="http://schemas.microsoft.com/office/drawing/2014/main" id="{ECAF0405-3B8F-4E97-B043-68C587C1D2F6}"/>
              </a:ext>
            </a:extLst>
          </p:cNvPr>
          <p:cNvGraphicFramePr/>
          <p:nvPr>
            <p:extLst>
              <p:ext uri="{D42A27DB-BD31-4B8C-83A1-F6EECF244321}">
                <p14:modId xmlns:p14="http://schemas.microsoft.com/office/powerpoint/2010/main" val="4230813017"/>
              </p:ext>
            </p:extLst>
          </p:nvPr>
        </p:nvGraphicFramePr>
        <p:xfrm>
          <a:off x="4858711" y="7973567"/>
          <a:ext cx="40202921" cy="23554945"/>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A3F17F87-B559-4415-B065-36B9EEB6BFE4}"/>
              </a:ext>
            </a:extLst>
          </p:cNvPr>
          <p:cNvSpPr txBox="1"/>
          <p:nvPr/>
        </p:nvSpPr>
        <p:spPr>
          <a:xfrm>
            <a:off x="45864524" y="376264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359839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latin typeface="Calibri" panose="020F0502020204030204" pitchFamily="34" charset="0"/>
                <a:ea typeface="Karla" pitchFamily="34" charset="-122"/>
                <a:cs typeface="Calibri" panose="020F0502020204030204" pitchFamily="34" charset="0"/>
              </a:rPr>
              <a:t>Dispensing</a:t>
            </a:r>
            <a:r>
              <a:rPr lang="en-US" sz="15200" b="1" dirty="0">
                <a:solidFill>
                  <a:srgbClr val="FF0000"/>
                </a:solidFill>
                <a:latin typeface="Calibri" panose="020F0502020204030204" pitchFamily="34" charset="0"/>
                <a:ea typeface="Karla" pitchFamily="34" charset="-122"/>
                <a:cs typeface="Calibri" panose="020F0502020204030204" pitchFamily="34" charset="0"/>
              </a:rPr>
              <a:t> </a:t>
            </a:r>
            <a:r>
              <a:rPr lang="en-US" sz="15200" b="1" dirty="0">
                <a:latin typeface="Calibri" panose="020F0502020204030204" pitchFamily="34" charset="0"/>
                <a:ea typeface="Karla" pitchFamily="34" charset="-122"/>
                <a:cs typeface="Calibri" panose="020F0502020204030204" pitchFamily="34" charset="0"/>
              </a:rPr>
              <a:t>Organization Ownership Demographics</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Ownership Demographics</a:t>
            </a:r>
          </a:p>
        </p:txBody>
      </p:sp>
      <p:graphicFrame>
        <p:nvGraphicFramePr>
          <p:cNvPr id="7" name="Chart 6">
            <a:extLst>
              <a:ext uri="{FF2B5EF4-FFF2-40B4-BE49-F238E27FC236}">
                <a16:creationId xmlns:a16="http://schemas.microsoft.com/office/drawing/2014/main" id="{D8F218F5-7183-4BCA-A9F1-BA9E4919B89F}"/>
              </a:ext>
            </a:extLst>
          </p:cNvPr>
          <p:cNvGraphicFramePr/>
          <p:nvPr>
            <p:extLst>
              <p:ext uri="{D42A27DB-BD31-4B8C-83A1-F6EECF244321}">
                <p14:modId xmlns:p14="http://schemas.microsoft.com/office/powerpoint/2010/main" val="596480278"/>
              </p:ext>
            </p:extLst>
          </p:nvPr>
        </p:nvGraphicFramePr>
        <p:xfrm>
          <a:off x="4858712" y="8332611"/>
          <a:ext cx="40458952" cy="22577778"/>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4CADB064-E6EB-440C-BEB9-EB8F9D79A1E4}"/>
              </a:ext>
            </a:extLst>
          </p:cNvPr>
          <p:cNvSpPr txBox="1"/>
          <p:nvPr/>
        </p:nvSpPr>
        <p:spPr>
          <a:xfrm>
            <a:off x="45864524" y="376264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340805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31699" y="0"/>
            <a:ext cx="50800000" cy="33433712"/>
          </a:xfrm>
          <a:prstGeom prst="rect">
            <a:avLst/>
          </a:prstGeom>
          <a:ln>
            <a:solidFill>
              <a:srgbClr val="7FAC6E"/>
            </a:solidFill>
          </a:ln>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3" name="Object 12"/>
          <p:cNvSpPr txBox="1"/>
          <p:nvPr/>
        </p:nvSpPr>
        <p:spPr>
          <a:xfrm>
            <a:off x="4810605" y="4714394"/>
            <a:ext cx="37920009" cy="2068561"/>
          </a:xfrm>
          <a:prstGeom prst="rect">
            <a:avLst/>
          </a:prstGeom>
          <a:noFill/>
        </p:spPr>
        <p:txBody>
          <a:bodyPr wrap="square" rtlCol="0" anchor="ctr"/>
          <a:lstStyle/>
          <a:p>
            <a:pPr>
              <a:buNone/>
            </a:pPr>
            <a:r>
              <a:rPr lang="en-US" sz="15200" b="1" dirty="0">
                <a:solidFill>
                  <a:srgbClr val="FFFFFF"/>
                </a:solidFill>
                <a:latin typeface="Calibri" panose="020F0502020204030204" pitchFamily="34" charset="0"/>
                <a:ea typeface="Karla" pitchFamily="34" charset="-122"/>
                <a:cs typeface="Calibri" panose="020F0502020204030204" pitchFamily="34" charset="0"/>
              </a:rPr>
              <a:t>Key Data Points | Inspections</a:t>
            </a:r>
            <a:endParaRPr lang="en-US" dirty="0">
              <a:latin typeface="Calibri" panose="020F0502020204030204" pitchFamily="34" charset="0"/>
              <a:cs typeface="Calibri" panose="020F0502020204030204" pitchFamily="34" charset="0"/>
            </a:endParaRPr>
          </a:p>
        </p:txBody>
      </p:sp>
      <p:sp>
        <p:nvSpPr>
          <p:cNvPr id="15" name="Object 14"/>
          <p:cNvSpPr txBox="1"/>
          <p:nvPr/>
        </p:nvSpPr>
        <p:spPr>
          <a:xfrm>
            <a:off x="4810606" y="7937499"/>
            <a:ext cx="41222083" cy="4906383"/>
          </a:xfrm>
          <a:prstGeom prst="rect">
            <a:avLst/>
          </a:prstGeom>
          <a:noFill/>
        </p:spPr>
        <p:txBody>
          <a:bodyPr wrap="square" rtlCol="0" anchor="ctr"/>
          <a:lstStyle/>
          <a:p>
            <a:pPr>
              <a:buNone/>
            </a:pPr>
            <a:r>
              <a:rPr lang="en-US" sz="6000" dirty="0">
                <a:solidFill>
                  <a:schemeClr val="bg1"/>
                </a:solidFill>
                <a:latin typeface="Calibri" panose="020F0502020204030204" pitchFamily="34" charset="0"/>
                <a:ea typeface="Karla" pitchFamily="34" charset="-122"/>
                <a:cs typeface="Calibri" panose="020F0502020204030204" pitchFamily="34" charset="0"/>
              </a:rPr>
              <a:t>These numbers are subject to increase with the number of additional issued licenses following the results of the scheduled lotteries as contemplated in the original CRTA and HB1443. The Department also worked throughout FY21 to strategically post and hire investigators, licensing and testing employees and prosecutors to more fully regulate this burgeoning industry. The Department plans to provide additional data related to inspections in the future with the Department’s new online licensing system.</a:t>
            </a:r>
          </a:p>
        </p:txBody>
      </p:sp>
      <p:sp>
        <p:nvSpPr>
          <p:cNvPr id="18" name="Object 17"/>
          <p:cNvSpPr txBox="1"/>
          <p:nvPr/>
        </p:nvSpPr>
        <p:spPr>
          <a:xfrm>
            <a:off x="4810605" y="20676066"/>
            <a:ext cx="8686800" cy="2742045"/>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Adult-Use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Consent Orders</a:t>
            </a:r>
            <a:endParaRPr lang="en-US" dirty="0">
              <a:latin typeface="Calibri" panose="020F0502020204030204" pitchFamily="34" charset="0"/>
              <a:cs typeface="Calibri" panose="020F0502020204030204" pitchFamily="34" charset="0"/>
            </a:endParaRPr>
          </a:p>
        </p:txBody>
      </p:sp>
      <p:sp>
        <p:nvSpPr>
          <p:cNvPr id="20" name="Object 19"/>
          <p:cNvSpPr txBox="1"/>
          <p:nvPr/>
        </p:nvSpPr>
        <p:spPr>
          <a:xfrm>
            <a:off x="12875200" y="14662587"/>
            <a:ext cx="8686800" cy="2742045"/>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Number of Inspectors</a:t>
            </a:r>
            <a:endParaRPr lang="en-US" sz="5400" dirty="0">
              <a:latin typeface="Calibri" panose="020F0502020204030204" pitchFamily="34" charset="0"/>
              <a:cs typeface="Calibri" panose="020F0502020204030204" pitchFamily="34" charset="0"/>
            </a:endParaRPr>
          </a:p>
        </p:txBody>
      </p:sp>
      <p:sp>
        <p:nvSpPr>
          <p:cNvPr id="23" name="Object 22"/>
          <p:cNvSpPr txBox="1"/>
          <p:nvPr/>
        </p:nvSpPr>
        <p:spPr>
          <a:xfrm>
            <a:off x="12560905" y="26540137"/>
            <a:ext cx="8686800" cy="3656061"/>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Medical Dispensary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Complaints opened by Complaint Intake Unit for FY21 </a:t>
            </a:r>
            <a:endParaRPr lang="en-US" sz="5400" dirty="0">
              <a:latin typeface="Calibri" panose="020F0502020204030204" pitchFamily="34" charset="0"/>
              <a:cs typeface="Calibri" panose="020F0502020204030204" pitchFamily="34" charset="0"/>
            </a:endParaRPr>
          </a:p>
        </p:txBody>
      </p:sp>
      <p:sp>
        <p:nvSpPr>
          <p:cNvPr id="24" name="Object 23"/>
          <p:cNvSpPr txBox="1"/>
          <p:nvPr/>
        </p:nvSpPr>
        <p:spPr>
          <a:xfrm>
            <a:off x="29148509" y="26581407"/>
            <a:ext cx="8686800" cy="3657600"/>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Adult-Use Dispensary Complaints opened by Complaint Intake Unit for FY21 </a:t>
            </a:r>
            <a:endParaRPr lang="en-US" sz="5400" dirty="0">
              <a:latin typeface="Calibri" panose="020F0502020204030204" pitchFamily="34" charset="0"/>
              <a:cs typeface="Calibri" panose="020F0502020204030204" pitchFamily="34" charset="0"/>
            </a:endParaRPr>
          </a:p>
        </p:txBody>
      </p:sp>
      <p:sp>
        <p:nvSpPr>
          <p:cNvPr id="26" name="Object 13">
            <a:extLst>
              <a:ext uri="{FF2B5EF4-FFF2-40B4-BE49-F238E27FC236}">
                <a16:creationId xmlns:a16="http://schemas.microsoft.com/office/drawing/2014/main" id="{5F3949FF-740A-4980-8B12-23C7F0D3AE39}"/>
              </a:ext>
            </a:extLst>
          </p:cNvPr>
          <p:cNvSpPr txBox="1"/>
          <p:nvPr/>
        </p:nvSpPr>
        <p:spPr>
          <a:xfrm>
            <a:off x="2549621" y="35983334"/>
            <a:ext cx="40826411" cy="949438"/>
          </a:xfrm>
          <a:prstGeom prst="rect">
            <a:avLst/>
          </a:prstGeom>
          <a:noFill/>
        </p:spPr>
        <p:txBody>
          <a:bodyPr wrap="square" rtlCol="0" anchor="ctr"/>
          <a:lstStyle/>
          <a:p>
            <a:pPr lvl="0"/>
            <a:r>
              <a:rPr lang="en-US" sz="5700" b="1" dirty="0">
                <a:latin typeface="Calibri" panose="020F0502020204030204" pitchFamily="34" charset="0"/>
                <a:ea typeface="Karla" pitchFamily="34" charset="-122"/>
                <a:cs typeface="Calibri" panose="020F0502020204030204" pitchFamily="34" charset="0"/>
              </a:rPr>
              <a:t>IDFPR </a:t>
            </a:r>
            <a:r>
              <a:rPr lang="en-US" sz="5700" dirty="0">
                <a:latin typeface="Calibri" panose="020F0502020204030204" pitchFamily="34" charset="0"/>
                <a:ea typeface="Karla" pitchFamily="34" charset="-122"/>
                <a:cs typeface="Calibri" panose="020F0502020204030204" pitchFamily="34" charset="0"/>
              </a:rPr>
              <a:t>// Cannabis Annual Report 2021 // Key Data Points | Inspections</a:t>
            </a:r>
          </a:p>
        </p:txBody>
      </p:sp>
      <p:sp>
        <p:nvSpPr>
          <p:cNvPr id="27" name="TextBox 26">
            <a:extLst>
              <a:ext uri="{FF2B5EF4-FFF2-40B4-BE49-F238E27FC236}">
                <a16:creationId xmlns:a16="http://schemas.microsoft.com/office/drawing/2014/main" id="{825E6F11-F47D-4BC8-802C-BC9FE49A9BD6}"/>
              </a:ext>
            </a:extLst>
          </p:cNvPr>
          <p:cNvSpPr txBox="1"/>
          <p:nvPr/>
        </p:nvSpPr>
        <p:spPr>
          <a:xfrm>
            <a:off x="49517749" y="37766114"/>
            <a:ext cx="886781" cy="923330"/>
          </a:xfrm>
          <a:prstGeom prst="rect">
            <a:avLst/>
          </a:prstGeom>
          <a:noFill/>
        </p:spPr>
        <p:txBody>
          <a:bodyPr wrap="none" rtlCol="0">
            <a:spAutoFit/>
          </a:bodyPr>
          <a:lstStyle/>
          <a:p>
            <a:fld id="{F751047D-C897-410C-B655-63B5FBA012E8}" type="slidenum">
              <a:rPr lang="en-US" sz="5400" smtClean="0">
                <a:latin typeface="Calibri" panose="020F0502020204030204" pitchFamily="34" charset="0"/>
                <a:cs typeface="Calibri" panose="020F0502020204030204" pitchFamily="34" charset="0"/>
              </a:rPr>
              <a:t>14</a:t>
            </a:fld>
            <a:endParaRPr lang="en-US" sz="54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C913E86-B08D-467D-A939-CA46709CAF6A}"/>
              </a:ext>
            </a:extLst>
          </p:cNvPr>
          <p:cNvSpPr/>
          <p:nvPr/>
        </p:nvSpPr>
        <p:spPr>
          <a:xfrm>
            <a:off x="48804885" y="3761949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E306FD04-D6E5-441A-98E2-EEFC7AE17941}"/>
              </a:ext>
            </a:extLst>
          </p:cNvPr>
          <p:cNvSpPr txBox="1"/>
          <p:nvPr/>
        </p:nvSpPr>
        <p:spPr>
          <a:xfrm>
            <a:off x="15582635" y="25527378"/>
            <a:ext cx="2581836" cy="1446550"/>
          </a:xfrm>
          <a:prstGeom prst="rect">
            <a:avLst/>
          </a:prstGeom>
          <a:noFill/>
        </p:spPr>
        <p:txBody>
          <a:bodyPr wrap="square" rtlCol="0">
            <a:spAutoFit/>
          </a:bodyPr>
          <a:lstStyle/>
          <a:p>
            <a:pPr algn="ctr"/>
            <a:r>
              <a:rPr lang="en-US" sz="8800" dirty="0">
                <a:solidFill>
                  <a:schemeClr val="bg1"/>
                </a:solidFill>
                <a:latin typeface="Calibri" panose="020F0502020204030204" pitchFamily="34" charset="0"/>
                <a:cs typeface="Calibri" panose="020F0502020204030204" pitchFamily="34" charset="0"/>
              </a:rPr>
              <a:t>56</a:t>
            </a:r>
          </a:p>
        </p:txBody>
      </p:sp>
      <p:sp>
        <p:nvSpPr>
          <p:cNvPr id="33" name="TextBox 32">
            <a:extLst>
              <a:ext uri="{FF2B5EF4-FFF2-40B4-BE49-F238E27FC236}">
                <a16:creationId xmlns:a16="http://schemas.microsoft.com/office/drawing/2014/main" id="{1A8797FA-CB05-4668-8DB4-A93C92D93045}"/>
              </a:ext>
            </a:extLst>
          </p:cNvPr>
          <p:cNvSpPr txBox="1"/>
          <p:nvPr/>
        </p:nvSpPr>
        <p:spPr>
          <a:xfrm>
            <a:off x="32281025" y="25610506"/>
            <a:ext cx="2581836" cy="1446550"/>
          </a:xfrm>
          <a:prstGeom prst="rect">
            <a:avLst/>
          </a:prstGeom>
          <a:noFill/>
        </p:spPr>
        <p:txBody>
          <a:bodyPr wrap="square" rtlCol="0">
            <a:spAutoFit/>
          </a:bodyPr>
          <a:lstStyle/>
          <a:p>
            <a:pPr algn="ctr"/>
            <a:r>
              <a:rPr lang="en-US" sz="8800" dirty="0">
                <a:solidFill>
                  <a:schemeClr val="bg1"/>
                </a:solidFill>
                <a:latin typeface="Calibri" panose="020F0502020204030204" pitchFamily="34" charset="0"/>
                <a:cs typeface="Calibri" panose="020F0502020204030204" pitchFamily="34" charset="0"/>
              </a:rPr>
              <a:t>19</a:t>
            </a:r>
          </a:p>
        </p:txBody>
      </p:sp>
      <p:pic>
        <p:nvPicPr>
          <p:cNvPr id="35" name="Graphic 34" descr="Magnifying glass">
            <a:extLst>
              <a:ext uri="{FF2B5EF4-FFF2-40B4-BE49-F238E27FC236}">
                <a16:creationId xmlns:a16="http://schemas.microsoft.com/office/drawing/2014/main" id="{10E07DC8-1826-42F5-9660-45D7DED0F54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8247818" y="15129246"/>
            <a:ext cx="1801382" cy="1801382"/>
          </a:xfrm>
          <a:prstGeom prst="rect">
            <a:avLst/>
          </a:prstGeom>
        </p:spPr>
      </p:pic>
      <p:sp>
        <p:nvSpPr>
          <p:cNvPr id="36" name="Object 23">
            <a:extLst>
              <a:ext uri="{FF2B5EF4-FFF2-40B4-BE49-F238E27FC236}">
                <a16:creationId xmlns:a16="http://schemas.microsoft.com/office/drawing/2014/main" id="{B40505F9-F10D-4D44-8005-11ECD9A3A50E}"/>
              </a:ext>
            </a:extLst>
          </p:cNvPr>
          <p:cNvSpPr txBox="1"/>
          <p:nvPr/>
        </p:nvSpPr>
        <p:spPr>
          <a:xfrm>
            <a:off x="15651747" y="20672433"/>
            <a:ext cx="8686800" cy="2742045"/>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Adult-Use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 Non-Disciplinary Orders</a:t>
            </a:r>
            <a:endParaRPr lang="en-US" sz="54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A0FF0186-C989-4F13-BF29-D78ED10D9087}"/>
              </a:ext>
            </a:extLst>
          </p:cNvPr>
          <p:cNvSpPr txBox="1"/>
          <p:nvPr/>
        </p:nvSpPr>
        <p:spPr>
          <a:xfrm>
            <a:off x="18321093" y="19604849"/>
            <a:ext cx="3664328" cy="1446550"/>
          </a:xfrm>
          <a:prstGeom prst="rect">
            <a:avLst/>
          </a:prstGeom>
          <a:noFill/>
        </p:spPr>
        <p:txBody>
          <a:bodyPr wrap="square" rtlCol="0">
            <a:spAutoFit/>
          </a:bodyPr>
          <a:lstStyle/>
          <a:p>
            <a:pPr algn="ctr"/>
            <a:r>
              <a:rPr lang="en-US" sz="8800" dirty="0">
                <a:solidFill>
                  <a:schemeClr val="bg1"/>
                </a:solidFill>
                <a:latin typeface="Calibri" panose="020F0502020204030204" pitchFamily="34" charset="0"/>
                <a:cs typeface="Calibri" panose="020F0502020204030204" pitchFamily="34" charset="0"/>
              </a:rPr>
              <a:t>0</a:t>
            </a:r>
          </a:p>
        </p:txBody>
      </p:sp>
      <p:sp>
        <p:nvSpPr>
          <p:cNvPr id="40" name="Object 22">
            <a:extLst>
              <a:ext uri="{FF2B5EF4-FFF2-40B4-BE49-F238E27FC236}">
                <a16:creationId xmlns:a16="http://schemas.microsoft.com/office/drawing/2014/main" id="{A8A6BB6D-FA46-446A-B454-C16A745E3B85}"/>
              </a:ext>
            </a:extLst>
          </p:cNvPr>
          <p:cNvSpPr txBox="1"/>
          <p:nvPr/>
        </p:nvSpPr>
        <p:spPr>
          <a:xfrm>
            <a:off x="37345889" y="20505023"/>
            <a:ext cx="8686800" cy="2743200"/>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Medical Dispensary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Non-Disciplinary Orders</a:t>
            </a:r>
            <a:endParaRPr lang="en-US" sz="54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3D68A226-8956-423A-ACFC-47E64CB56F4B}"/>
              </a:ext>
            </a:extLst>
          </p:cNvPr>
          <p:cNvSpPr txBox="1"/>
          <p:nvPr/>
        </p:nvSpPr>
        <p:spPr>
          <a:xfrm>
            <a:off x="39857125" y="19322417"/>
            <a:ext cx="3664328" cy="1446550"/>
          </a:xfrm>
          <a:prstGeom prst="rect">
            <a:avLst/>
          </a:prstGeom>
          <a:noFill/>
        </p:spPr>
        <p:txBody>
          <a:bodyPr wrap="square" rtlCol="0">
            <a:spAutoFit/>
          </a:bodyPr>
          <a:lstStyle/>
          <a:p>
            <a:pPr algn="ctr"/>
            <a:r>
              <a:rPr lang="en-US" sz="8800" dirty="0">
                <a:solidFill>
                  <a:schemeClr val="bg1"/>
                </a:solidFill>
                <a:latin typeface="Calibri" panose="020F0502020204030204" pitchFamily="34" charset="0"/>
                <a:cs typeface="Calibri" panose="020F0502020204030204" pitchFamily="34" charset="0"/>
              </a:rPr>
              <a:t>21</a:t>
            </a:r>
          </a:p>
        </p:txBody>
      </p:sp>
      <p:sp>
        <p:nvSpPr>
          <p:cNvPr id="45" name="TextBox 44">
            <a:extLst>
              <a:ext uri="{FF2B5EF4-FFF2-40B4-BE49-F238E27FC236}">
                <a16:creationId xmlns:a16="http://schemas.microsoft.com/office/drawing/2014/main" id="{8FBA420E-CB97-4773-9E21-F3547731ADAF}"/>
              </a:ext>
            </a:extLst>
          </p:cNvPr>
          <p:cNvSpPr txBox="1"/>
          <p:nvPr/>
        </p:nvSpPr>
        <p:spPr>
          <a:xfrm>
            <a:off x="7778827" y="19322417"/>
            <a:ext cx="2581836"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1</a:t>
            </a:r>
          </a:p>
        </p:txBody>
      </p:sp>
      <p:sp>
        <p:nvSpPr>
          <p:cNvPr id="46" name="TextBox 45">
            <a:extLst>
              <a:ext uri="{FF2B5EF4-FFF2-40B4-BE49-F238E27FC236}">
                <a16:creationId xmlns:a16="http://schemas.microsoft.com/office/drawing/2014/main" id="{6FB28DC6-66B4-4C24-950C-4ED3BBECBE1D}"/>
              </a:ext>
            </a:extLst>
          </p:cNvPr>
          <p:cNvSpPr txBox="1"/>
          <p:nvPr/>
        </p:nvSpPr>
        <p:spPr>
          <a:xfrm>
            <a:off x="15750747" y="13731742"/>
            <a:ext cx="2581836"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6</a:t>
            </a:r>
          </a:p>
        </p:txBody>
      </p:sp>
      <p:sp>
        <p:nvSpPr>
          <p:cNvPr id="43" name="Object 17">
            <a:extLst>
              <a:ext uri="{FF2B5EF4-FFF2-40B4-BE49-F238E27FC236}">
                <a16:creationId xmlns:a16="http://schemas.microsoft.com/office/drawing/2014/main" id="{DA20A86A-51CC-4E97-98CB-321367784FC4}"/>
              </a:ext>
            </a:extLst>
          </p:cNvPr>
          <p:cNvSpPr txBox="1"/>
          <p:nvPr/>
        </p:nvSpPr>
        <p:spPr>
          <a:xfrm>
            <a:off x="29228543" y="14662587"/>
            <a:ext cx="8686800" cy="2742045"/>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Number of Inspections</a:t>
            </a:r>
            <a:endParaRPr lang="en-US" dirty="0">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1FD5F2B0-F7E2-4982-ACA6-E9C0616F3BE5}"/>
              </a:ext>
            </a:extLst>
          </p:cNvPr>
          <p:cNvSpPr txBox="1"/>
          <p:nvPr/>
        </p:nvSpPr>
        <p:spPr>
          <a:xfrm>
            <a:off x="32467419" y="13743086"/>
            <a:ext cx="2581836"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232</a:t>
            </a:r>
          </a:p>
        </p:txBody>
      </p:sp>
      <p:sp>
        <p:nvSpPr>
          <p:cNvPr id="53" name="Object 22">
            <a:extLst>
              <a:ext uri="{FF2B5EF4-FFF2-40B4-BE49-F238E27FC236}">
                <a16:creationId xmlns:a16="http://schemas.microsoft.com/office/drawing/2014/main" id="{02A7F9BD-FCEB-44BC-A865-3CF16BC07964}"/>
              </a:ext>
            </a:extLst>
          </p:cNvPr>
          <p:cNvSpPr txBox="1"/>
          <p:nvPr/>
        </p:nvSpPr>
        <p:spPr>
          <a:xfrm>
            <a:off x="26397873" y="20676066"/>
            <a:ext cx="8686800" cy="2743200"/>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Medical Dispensary</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 Consent Orders</a:t>
            </a:r>
            <a:endParaRPr lang="en-US" sz="5400" dirty="0">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755128ED-FC11-454C-B616-D687E455CB0D}"/>
              </a:ext>
            </a:extLst>
          </p:cNvPr>
          <p:cNvSpPr txBox="1"/>
          <p:nvPr/>
        </p:nvSpPr>
        <p:spPr>
          <a:xfrm>
            <a:off x="29010054" y="19500400"/>
            <a:ext cx="3664328" cy="1446550"/>
          </a:xfrm>
          <a:prstGeom prst="rect">
            <a:avLst/>
          </a:prstGeom>
          <a:noFill/>
        </p:spPr>
        <p:txBody>
          <a:bodyPr wrap="square" rtlCol="0">
            <a:spAutoFit/>
          </a:bodyPr>
          <a:lstStyle/>
          <a:p>
            <a:pPr algn="ctr"/>
            <a:r>
              <a:rPr lang="en-US" sz="8800" dirty="0">
                <a:solidFill>
                  <a:schemeClr val="bg1"/>
                </a:solidFill>
                <a:latin typeface="Calibri" panose="020F0502020204030204" pitchFamily="34" charset="0"/>
                <a:cs typeface="Calibri" panose="020F0502020204030204" pitchFamily="34" charset="0"/>
              </a:rPr>
              <a:t>0</a:t>
            </a:r>
          </a:p>
        </p:txBody>
      </p:sp>
      <p:pic>
        <p:nvPicPr>
          <p:cNvPr id="56" name="Object 26" descr="preencoded.png">
            <a:extLst>
              <a:ext uri="{FF2B5EF4-FFF2-40B4-BE49-F238E27FC236}">
                <a16:creationId xmlns:a16="http://schemas.microsoft.com/office/drawing/2014/main" id="{A92C2DB3-863F-44D2-B338-FDF8AD7B20A2}"/>
              </a:ext>
            </a:extLst>
          </p:cNvPr>
          <p:cNvPicPr>
            <a:picLocks noChangeAspect="1"/>
          </p:cNvPicPr>
          <p:nvPr/>
        </p:nvPicPr>
        <p:blipFill>
          <a:blip r:embed="rId8"/>
          <a:stretch>
            <a:fillRect/>
          </a:stretch>
        </p:blipFill>
        <p:spPr>
          <a:xfrm>
            <a:off x="12060465" y="15129246"/>
            <a:ext cx="1629470" cy="1267368"/>
          </a:xfrm>
          <a:prstGeom prst="rect">
            <a:avLst/>
          </a:prstGeom>
        </p:spPr>
      </p:pic>
      <p:pic>
        <p:nvPicPr>
          <p:cNvPr id="57" name="Graphic 56" descr="Gavel">
            <a:extLst>
              <a:ext uri="{FF2B5EF4-FFF2-40B4-BE49-F238E27FC236}">
                <a16:creationId xmlns:a16="http://schemas.microsoft.com/office/drawing/2014/main" id="{59B4116F-E11A-4D4D-99CB-6A9D5413162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4497846" y="21173454"/>
            <a:ext cx="2068561" cy="2068561"/>
          </a:xfrm>
          <a:prstGeom prst="rect">
            <a:avLst/>
          </a:prstGeom>
        </p:spPr>
      </p:pic>
      <p:pic>
        <p:nvPicPr>
          <p:cNvPr id="60" name="Graphic 59" descr="Marketing">
            <a:extLst>
              <a:ext uri="{FF2B5EF4-FFF2-40B4-BE49-F238E27FC236}">
                <a16:creationId xmlns:a16="http://schemas.microsoft.com/office/drawing/2014/main" id="{54886C53-1F1F-413E-8F05-3461D9E8C3E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0494572" y="27526262"/>
            <a:ext cx="2068561" cy="2068561"/>
          </a:xfrm>
          <a:prstGeom prst="rect">
            <a:avLst/>
          </a:prstGeom>
        </p:spPr>
      </p:pic>
      <p:pic>
        <p:nvPicPr>
          <p:cNvPr id="61" name="Graphic 60" descr="Marketing">
            <a:extLst>
              <a:ext uri="{FF2B5EF4-FFF2-40B4-BE49-F238E27FC236}">
                <a16:creationId xmlns:a16="http://schemas.microsoft.com/office/drawing/2014/main" id="{94DDE97D-A646-47B2-9A8C-90336196AE3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7234718" y="27526263"/>
            <a:ext cx="2068561" cy="2068561"/>
          </a:xfrm>
          <a:prstGeom prst="rect">
            <a:avLst/>
          </a:prstGeom>
        </p:spPr>
      </p:pic>
      <p:pic>
        <p:nvPicPr>
          <p:cNvPr id="62" name="Graphic 61" descr="Gavel">
            <a:extLst>
              <a:ext uri="{FF2B5EF4-FFF2-40B4-BE49-F238E27FC236}">
                <a16:creationId xmlns:a16="http://schemas.microsoft.com/office/drawing/2014/main" id="{E451D74C-BCB5-48A6-9836-E7FF4385A41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387275" y="21179662"/>
            <a:ext cx="2068561" cy="2068561"/>
          </a:xfrm>
          <a:prstGeom prst="rect">
            <a:avLst/>
          </a:prstGeom>
        </p:spPr>
      </p:pic>
      <p:pic>
        <p:nvPicPr>
          <p:cNvPr id="63" name="Graphic 62" descr="Gavel">
            <a:extLst>
              <a:ext uri="{FF2B5EF4-FFF2-40B4-BE49-F238E27FC236}">
                <a16:creationId xmlns:a16="http://schemas.microsoft.com/office/drawing/2014/main" id="{2EA2F7D7-3686-41FC-BE6E-5D7D27E8AB3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5876695" y="20961469"/>
            <a:ext cx="2068561" cy="2068561"/>
          </a:xfrm>
          <a:prstGeom prst="rect">
            <a:avLst/>
          </a:prstGeom>
        </p:spPr>
      </p:pic>
      <p:pic>
        <p:nvPicPr>
          <p:cNvPr id="64" name="Graphic 63" descr="Gavel">
            <a:extLst>
              <a:ext uri="{FF2B5EF4-FFF2-40B4-BE49-F238E27FC236}">
                <a16:creationId xmlns:a16="http://schemas.microsoft.com/office/drawing/2014/main" id="{BAE67C76-ABA0-4786-BCCF-DC52EA0B5F8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6204734" y="20961470"/>
            <a:ext cx="2068561" cy="2068561"/>
          </a:xfrm>
          <a:prstGeom prst="rect">
            <a:avLst/>
          </a:prstGeom>
        </p:spPr>
      </p:pic>
    </p:spTree>
    <p:extLst>
      <p:ext uri="{BB962C8B-B14F-4D97-AF65-F5344CB8AC3E}">
        <p14:creationId xmlns:p14="http://schemas.microsoft.com/office/powerpoint/2010/main" val="371609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0"/>
            <a:ext cx="50800000" cy="33433712"/>
          </a:xfrm>
          <a:prstGeom prst="rect">
            <a:avLst/>
          </a:prstGeom>
          <a:noFill/>
          <a:ln>
            <a:solidFill>
              <a:srgbClr val="7FAC6E"/>
            </a:solidFill>
          </a:ln>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3" name="Object 12"/>
          <p:cNvSpPr txBox="1"/>
          <p:nvPr/>
        </p:nvSpPr>
        <p:spPr>
          <a:xfrm>
            <a:off x="4810605" y="4714394"/>
            <a:ext cx="37920009" cy="2068561"/>
          </a:xfrm>
          <a:prstGeom prst="rect">
            <a:avLst/>
          </a:prstGeom>
          <a:noFill/>
        </p:spPr>
        <p:txBody>
          <a:bodyPr wrap="square" rtlCol="0" anchor="ctr"/>
          <a:lstStyle/>
          <a:p>
            <a:pPr>
              <a:buNone/>
            </a:pPr>
            <a:r>
              <a:rPr lang="en-US" sz="15200" b="1" dirty="0">
                <a:solidFill>
                  <a:srgbClr val="FFFFFF"/>
                </a:solidFill>
                <a:latin typeface="Calibri" panose="020F0502020204030204" pitchFamily="34" charset="0"/>
                <a:ea typeface="Karla" pitchFamily="34" charset="-122"/>
                <a:cs typeface="Calibri" panose="020F0502020204030204" pitchFamily="34" charset="0"/>
              </a:rPr>
              <a:t>Key Data Points | Sales Data</a:t>
            </a:r>
            <a:endParaRPr lang="en-US" dirty="0">
              <a:latin typeface="Calibri" panose="020F0502020204030204" pitchFamily="34" charset="0"/>
              <a:cs typeface="Calibri" panose="020F0502020204030204" pitchFamily="34" charset="0"/>
            </a:endParaRPr>
          </a:p>
        </p:txBody>
      </p:sp>
      <p:sp>
        <p:nvSpPr>
          <p:cNvPr id="26" name="Object 13">
            <a:extLst>
              <a:ext uri="{FF2B5EF4-FFF2-40B4-BE49-F238E27FC236}">
                <a16:creationId xmlns:a16="http://schemas.microsoft.com/office/drawing/2014/main" id="{5F3949FF-740A-4980-8B12-23C7F0D3AE39}"/>
              </a:ext>
            </a:extLst>
          </p:cNvPr>
          <p:cNvSpPr txBox="1"/>
          <p:nvPr/>
        </p:nvSpPr>
        <p:spPr>
          <a:xfrm>
            <a:off x="2549621" y="35983334"/>
            <a:ext cx="40826411" cy="1020494"/>
          </a:xfrm>
          <a:prstGeom prst="rect">
            <a:avLst/>
          </a:prstGeom>
          <a:noFill/>
        </p:spPr>
        <p:txBody>
          <a:bodyPr wrap="square" rtlCol="0" anchor="ctr"/>
          <a:lstStyle/>
          <a:p>
            <a:pPr lvl="0"/>
            <a:r>
              <a:rPr lang="en-US" sz="5700" b="1" dirty="0">
                <a:latin typeface="Calibri" panose="020F0502020204030204" pitchFamily="34" charset="0"/>
                <a:ea typeface="Karla" pitchFamily="34" charset="-122"/>
                <a:cs typeface="Calibri" panose="020F0502020204030204" pitchFamily="34" charset="0"/>
              </a:rPr>
              <a:t>IDFPR </a:t>
            </a:r>
            <a:r>
              <a:rPr lang="en-US" sz="5700" dirty="0">
                <a:latin typeface="Calibri" panose="020F0502020204030204" pitchFamily="34" charset="0"/>
                <a:ea typeface="Karla" pitchFamily="34" charset="-122"/>
                <a:cs typeface="Calibri" panose="020F0502020204030204" pitchFamily="34" charset="0"/>
              </a:rPr>
              <a:t>// Cannabis Annual Report 2021 // Key Data Points | Sales Data</a:t>
            </a:r>
          </a:p>
        </p:txBody>
      </p:sp>
      <p:sp>
        <p:nvSpPr>
          <p:cNvPr id="27" name="TextBox 26">
            <a:extLst>
              <a:ext uri="{FF2B5EF4-FFF2-40B4-BE49-F238E27FC236}">
                <a16:creationId xmlns:a16="http://schemas.microsoft.com/office/drawing/2014/main" id="{825E6F11-F47D-4BC8-802C-BC9FE49A9BD6}"/>
              </a:ext>
            </a:extLst>
          </p:cNvPr>
          <p:cNvSpPr txBox="1"/>
          <p:nvPr/>
        </p:nvSpPr>
        <p:spPr>
          <a:xfrm>
            <a:off x="49593949" y="37766114"/>
            <a:ext cx="886781" cy="923330"/>
          </a:xfrm>
          <a:prstGeom prst="rect">
            <a:avLst/>
          </a:prstGeom>
          <a:noFill/>
        </p:spPr>
        <p:txBody>
          <a:bodyPr wrap="none" rtlCol="0">
            <a:spAutoFit/>
          </a:bodyPr>
          <a:lstStyle/>
          <a:p>
            <a:fld id="{F751047D-C897-410C-B655-63B5FBA012E8}" type="slidenum">
              <a:rPr lang="en-US" sz="5400" smtClean="0">
                <a:latin typeface="Calibri" panose="020F0502020204030204" pitchFamily="34" charset="0"/>
                <a:cs typeface="Calibri" panose="020F0502020204030204" pitchFamily="34" charset="0"/>
              </a:rPr>
              <a:t>15</a:t>
            </a:fld>
            <a:endParaRPr lang="en-US" sz="54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C913E86-B08D-467D-A939-CA46709CAF6A}"/>
              </a:ext>
            </a:extLst>
          </p:cNvPr>
          <p:cNvSpPr/>
          <p:nvPr/>
        </p:nvSpPr>
        <p:spPr>
          <a:xfrm>
            <a:off x="48804885" y="3761949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Object 14">
            <a:extLst>
              <a:ext uri="{FF2B5EF4-FFF2-40B4-BE49-F238E27FC236}">
                <a16:creationId xmlns:a16="http://schemas.microsoft.com/office/drawing/2014/main" id="{975C7BD4-BB5C-441A-829B-01C4B17926A8}"/>
              </a:ext>
            </a:extLst>
          </p:cNvPr>
          <p:cNvSpPr txBox="1"/>
          <p:nvPr/>
        </p:nvSpPr>
        <p:spPr>
          <a:xfrm>
            <a:off x="4810606" y="7937500"/>
            <a:ext cx="41222084" cy="2116667"/>
          </a:xfrm>
          <a:prstGeom prst="rect">
            <a:avLst/>
          </a:prstGeom>
          <a:noFill/>
        </p:spPr>
        <p:txBody>
          <a:bodyPr wrap="square" rtlCol="0" anchor="ctr"/>
          <a:lstStyle/>
          <a:p>
            <a:pPr>
              <a:buNone/>
            </a:pPr>
            <a:r>
              <a:rPr lang="en-US" sz="6000" dirty="0">
                <a:solidFill>
                  <a:schemeClr val="bg1"/>
                </a:solidFill>
                <a:latin typeface="Calibri" panose="020F0502020204030204" pitchFamily="34" charset="0"/>
                <a:ea typeface="Karla" pitchFamily="34" charset="-122"/>
                <a:cs typeface="Calibri" panose="020F0502020204030204" pitchFamily="34" charset="0"/>
              </a:rPr>
              <a:t>The data below reflects the preferences of adult-use consumers in their selection and use of cannabis and cannabis-related products. </a:t>
            </a:r>
          </a:p>
        </p:txBody>
      </p:sp>
      <p:graphicFrame>
        <p:nvGraphicFramePr>
          <p:cNvPr id="6" name="Table 13">
            <a:extLst>
              <a:ext uri="{FF2B5EF4-FFF2-40B4-BE49-F238E27FC236}">
                <a16:creationId xmlns:a16="http://schemas.microsoft.com/office/drawing/2014/main" id="{1B05FF1F-F664-4115-92E1-3808F01E7532}"/>
              </a:ext>
            </a:extLst>
          </p:cNvPr>
          <p:cNvGraphicFramePr>
            <a:graphicFrameLocks noGrp="1"/>
          </p:cNvGraphicFramePr>
          <p:nvPr>
            <p:extLst>
              <p:ext uri="{D42A27DB-BD31-4B8C-83A1-F6EECF244321}">
                <p14:modId xmlns:p14="http://schemas.microsoft.com/office/powerpoint/2010/main" val="4011487550"/>
              </p:ext>
            </p:extLst>
          </p:nvPr>
        </p:nvGraphicFramePr>
        <p:xfrm>
          <a:off x="7928784" y="13053906"/>
          <a:ext cx="33866668" cy="16134930"/>
        </p:xfrm>
        <a:graphic>
          <a:graphicData uri="http://schemas.openxmlformats.org/drawingml/2006/table">
            <a:tbl>
              <a:tblPr firstRow="1" bandRow="1">
                <a:tableStyleId>{5C22544A-7EE6-4342-B048-85BDC9FD1C3A}</a:tableStyleId>
              </a:tblPr>
              <a:tblGrid>
                <a:gridCol w="16933334">
                  <a:extLst>
                    <a:ext uri="{9D8B030D-6E8A-4147-A177-3AD203B41FA5}">
                      <a16:colId xmlns:a16="http://schemas.microsoft.com/office/drawing/2014/main" val="3177645427"/>
                    </a:ext>
                  </a:extLst>
                </a:gridCol>
                <a:gridCol w="16933334">
                  <a:extLst>
                    <a:ext uri="{9D8B030D-6E8A-4147-A177-3AD203B41FA5}">
                      <a16:colId xmlns:a16="http://schemas.microsoft.com/office/drawing/2014/main" val="2608036025"/>
                    </a:ext>
                  </a:extLst>
                </a:gridCol>
              </a:tblGrid>
              <a:tr h="1792770">
                <a:tc>
                  <a:txBody>
                    <a:bodyPr/>
                    <a:lstStyle/>
                    <a:p>
                      <a:r>
                        <a:rPr lang="en-US" sz="7200" dirty="0">
                          <a:latin typeface="Calibri" panose="020F0502020204030204" pitchFamily="34" charset="0"/>
                          <a:cs typeface="Calibri" panose="020F0502020204030204" pitchFamily="34" charset="0"/>
                        </a:rPr>
                        <a:t>Product Type</a:t>
                      </a:r>
                    </a:p>
                  </a:txBody>
                  <a:tcPr anchor="ctr"/>
                </a:tc>
                <a:tc>
                  <a:txBody>
                    <a:bodyPr/>
                    <a:lstStyle/>
                    <a:p>
                      <a:r>
                        <a:rPr lang="en-US" sz="7200" dirty="0">
                          <a:latin typeface="Calibri" panose="020F0502020204030204" pitchFamily="34" charset="0"/>
                          <a:cs typeface="Calibri" panose="020F0502020204030204" pitchFamily="34" charset="0"/>
                        </a:rPr>
                        <a:t>Total FY21 Adult-Use Only Sales</a:t>
                      </a:r>
                    </a:p>
                  </a:txBody>
                  <a:tcPr anchor="ctr"/>
                </a:tc>
                <a:extLst>
                  <a:ext uri="{0D108BD9-81ED-4DB2-BD59-A6C34878D82A}">
                    <a16:rowId xmlns:a16="http://schemas.microsoft.com/office/drawing/2014/main" val="888213140"/>
                  </a:ext>
                </a:extLst>
              </a:tr>
              <a:tr h="1792770">
                <a:tc>
                  <a:txBody>
                    <a:bodyPr/>
                    <a:lstStyle/>
                    <a:p>
                      <a:r>
                        <a:rPr lang="en-US" sz="7200" dirty="0">
                          <a:solidFill>
                            <a:schemeClr val="tx1"/>
                          </a:solidFill>
                          <a:latin typeface="Calibri" panose="020F0502020204030204" pitchFamily="34" charset="0"/>
                          <a:cs typeface="Calibri" panose="020F0502020204030204" pitchFamily="34" charset="0"/>
                        </a:rPr>
                        <a:t>Liquid Cannabis Infused Edible</a:t>
                      </a:r>
                    </a:p>
                  </a:txBody>
                  <a:tcPr anchor="ctr"/>
                </a:tc>
                <a:tc>
                  <a:txBody>
                    <a:bodyPr/>
                    <a:lstStyle/>
                    <a:p>
                      <a:r>
                        <a:rPr lang="en-US" sz="7200" dirty="0">
                          <a:solidFill>
                            <a:schemeClr val="tx1"/>
                          </a:solidFill>
                          <a:latin typeface="Calibri" panose="020F0502020204030204" pitchFamily="34" charset="0"/>
                          <a:cs typeface="Calibri" panose="020F0502020204030204" pitchFamily="34" charset="0"/>
                        </a:rPr>
                        <a:t>$12,495,608.71 </a:t>
                      </a:r>
                    </a:p>
                  </a:txBody>
                  <a:tcPr anchor="ctr"/>
                </a:tc>
                <a:extLst>
                  <a:ext uri="{0D108BD9-81ED-4DB2-BD59-A6C34878D82A}">
                    <a16:rowId xmlns:a16="http://schemas.microsoft.com/office/drawing/2014/main" val="1191041003"/>
                  </a:ext>
                </a:extLst>
              </a:tr>
              <a:tr h="1792770">
                <a:tc>
                  <a:txBody>
                    <a:bodyPr/>
                    <a:lstStyle/>
                    <a:p>
                      <a:r>
                        <a:rPr lang="en-US" sz="7200" dirty="0">
                          <a:solidFill>
                            <a:schemeClr val="tx1"/>
                          </a:solidFill>
                          <a:latin typeface="Calibri" panose="020F0502020204030204" pitchFamily="34" charset="0"/>
                          <a:cs typeface="Calibri" panose="020F0502020204030204" pitchFamily="34" charset="0"/>
                        </a:rPr>
                        <a:t>Liquid Cannabis RSO</a:t>
                      </a:r>
                    </a:p>
                  </a:txBody>
                  <a:tcPr anchor="ctr"/>
                </a:tc>
                <a:tc>
                  <a:txBody>
                    <a:bodyPr/>
                    <a:lstStyle/>
                    <a:p>
                      <a:r>
                        <a:rPr lang="en-US" sz="7200" dirty="0">
                          <a:solidFill>
                            <a:schemeClr val="tx1"/>
                          </a:solidFill>
                          <a:latin typeface="Calibri" panose="020F0502020204030204" pitchFamily="34" charset="0"/>
                          <a:cs typeface="Calibri" panose="020F0502020204030204" pitchFamily="34" charset="0"/>
                        </a:rPr>
                        <a:t>$2,789,366.48 </a:t>
                      </a:r>
                    </a:p>
                  </a:txBody>
                  <a:tcPr anchor="ctr"/>
                </a:tc>
                <a:extLst>
                  <a:ext uri="{0D108BD9-81ED-4DB2-BD59-A6C34878D82A}">
                    <a16:rowId xmlns:a16="http://schemas.microsoft.com/office/drawing/2014/main" val="429210701"/>
                  </a:ext>
                </a:extLst>
              </a:tr>
              <a:tr h="1792770">
                <a:tc>
                  <a:txBody>
                    <a:bodyPr/>
                    <a:lstStyle/>
                    <a:p>
                      <a:r>
                        <a:rPr lang="en-US" sz="7200" dirty="0">
                          <a:solidFill>
                            <a:schemeClr val="tx1"/>
                          </a:solidFill>
                          <a:latin typeface="Calibri" panose="020F0502020204030204" pitchFamily="34" charset="0"/>
                          <a:cs typeface="Calibri" panose="020F0502020204030204" pitchFamily="34" charset="0"/>
                        </a:rPr>
                        <a:t>Cannabis Extract for Inhalation</a:t>
                      </a:r>
                    </a:p>
                  </a:txBody>
                  <a:tcPr anchor="ctr"/>
                </a:tc>
                <a:tc>
                  <a:txBody>
                    <a:bodyPr/>
                    <a:lstStyle/>
                    <a:p>
                      <a:r>
                        <a:rPr lang="en-US" sz="7200" dirty="0">
                          <a:solidFill>
                            <a:schemeClr val="tx1"/>
                          </a:solidFill>
                          <a:latin typeface="Calibri" panose="020F0502020204030204" pitchFamily="34" charset="0"/>
                          <a:cs typeface="Calibri" panose="020F0502020204030204" pitchFamily="34" charset="0"/>
                        </a:rPr>
                        <a:t>$354,122,605.22 </a:t>
                      </a:r>
                    </a:p>
                  </a:txBody>
                  <a:tcPr anchor="ctr"/>
                </a:tc>
                <a:extLst>
                  <a:ext uri="{0D108BD9-81ED-4DB2-BD59-A6C34878D82A}">
                    <a16:rowId xmlns:a16="http://schemas.microsoft.com/office/drawing/2014/main" val="866429136"/>
                  </a:ext>
                </a:extLst>
              </a:tr>
              <a:tr h="1792770">
                <a:tc>
                  <a:txBody>
                    <a:bodyPr/>
                    <a:lstStyle/>
                    <a:p>
                      <a:r>
                        <a:rPr lang="en-US" sz="7200" dirty="0">
                          <a:solidFill>
                            <a:schemeClr val="tx1"/>
                          </a:solidFill>
                          <a:latin typeface="Calibri" panose="020F0502020204030204" pitchFamily="34" charset="0"/>
                          <a:cs typeface="Calibri" panose="020F0502020204030204" pitchFamily="34" charset="0"/>
                        </a:rPr>
                        <a:t>Cannabis Infused Topicals</a:t>
                      </a:r>
                    </a:p>
                  </a:txBody>
                  <a:tcPr anchor="ctr"/>
                </a:tc>
                <a:tc>
                  <a:txBody>
                    <a:bodyPr/>
                    <a:lstStyle/>
                    <a:p>
                      <a:r>
                        <a:rPr lang="en-US" sz="7200" dirty="0">
                          <a:solidFill>
                            <a:schemeClr val="tx1"/>
                          </a:solidFill>
                          <a:latin typeface="Calibri" panose="020F0502020204030204" pitchFamily="34" charset="0"/>
                          <a:cs typeface="Calibri" panose="020F0502020204030204" pitchFamily="34" charset="0"/>
                        </a:rPr>
                        <a:t>$4,834,943.30 </a:t>
                      </a:r>
                    </a:p>
                  </a:txBody>
                  <a:tcPr anchor="ctr"/>
                </a:tc>
                <a:extLst>
                  <a:ext uri="{0D108BD9-81ED-4DB2-BD59-A6C34878D82A}">
                    <a16:rowId xmlns:a16="http://schemas.microsoft.com/office/drawing/2014/main" val="517555415"/>
                  </a:ext>
                </a:extLst>
              </a:tr>
              <a:tr h="1792770">
                <a:tc>
                  <a:txBody>
                    <a:bodyPr/>
                    <a:lstStyle/>
                    <a:p>
                      <a:r>
                        <a:rPr lang="en-US" sz="7200" dirty="0">
                          <a:solidFill>
                            <a:schemeClr val="tx1"/>
                          </a:solidFill>
                          <a:latin typeface="Calibri" panose="020F0502020204030204" pitchFamily="34" charset="0"/>
                          <a:cs typeface="Calibri" panose="020F0502020204030204" pitchFamily="34" charset="0"/>
                        </a:rPr>
                        <a:t>Cannabis Mix Infused</a:t>
                      </a:r>
                    </a:p>
                  </a:txBody>
                  <a:tcPr anchor="ctr"/>
                </a:tc>
                <a:tc>
                  <a:txBody>
                    <a:bodyPr/>
                    <a:lstStyle/>
                    <a:p>
                      <a:r>
                        <a:rPr lang="en-US" sz="7200" dirty="0">
                          <a:solidFill>
                            <a:schemeClr val="tx1"/>
                          </a:solidFill>
                          <a:latin typeface="Calibri" panose="020F0502020204030204" pitchFamily="34" charset="0"/>
                          <a:cs typeface="Calibri" panose="020F0502020204030204" pitchFamily="34" charset="0"/>
                        </a:rPr>
                        <a:t>$99,889.00 </a:t>
                      </a:r>
                    </a:p>
                  </a:txBody>
                  <a:tcPr anchor="ctr"/>
                </a:tc>
                <a:extLst>
                  <a:ext uri="{0D108BD9-81ED-4DB2-BD59-A6C34878D82A}">
                    <a16:rowId xmlns:a16="http://schemas.microsoft.com/office/drawing/2014/main" val="1695849524"/>
                  </a:ext>
                </a:extLst>
              </a:tr>
              <a:tr h="1792770">
                <a:tc>
                  <a:txBody>
                    <a:bodyPr/>
                    <a:lstStyle/>
                    <a:p>
                      <a:r>
                        <a:rPr lang="en-US" sz="7200" dirty="0">
                          <a:solidFill>
                            <a:schemeClr val="tx1"/>
                          </a:solidFill>
                          <a:latin typeface="Calibri" panose="020F0502020204030204" pitchFamily="34" charset="0"/>
                          <a:cs typeface="Calibri" panose="020F0502020204030204" pitchFamily="34" charset="0"/>
                        </a:rPr>
                        <a:t>Cannabis Mix Packaged</a:t>
                      </a:r>
                    </a:p>
                  </a:txBody>
                  <a:tcPr anchor="ctr"/>
                </a:tc>
                <a:tc>
                  <a:txBody>
                    <a:bodyPr/>
                    <a:lstStyle/>
                    <a:p>
                      <a:r>
                        <a:rPr lang="en-US" sz="7200" dirty="0">
                          <a:solidFill>
                            <a:schemeClr val="tx1"/>
                          </a:solidFill>
                          <a:latin typeface="Calibri" panose="020F0502020204030204" pitchFamily="34" charset="0"/>
                          <a:cs typeface="Calibri" panose="020F0502020204030204" pitchFamily="34" charset="0"/>
                        </a:rPr>
                        <a:t>$5,938.02 </a:t>
                      </a:r>
                    </a:p>
                  </a:txBody>
                  <a:tcPr anchor="ctr"/>
                </a:tc>
                <a:extLst>
                  <a:ext uri="{0D108BD9-81ED-4DB2-BD59-A6C34878D82A}">
                    <a16:rowId xmlns:a16="http://schemas.microsoft.com/office/drawing/2014/main" val="2398929374"/>
                  </a:ext>
                </a:extLst>
              </a:tr>
              <a:tr h="1792770">
                <a:tc>
                  <a:txBody>
                    <a:bodyPr/>
                    <a:lstStyle/>
                    <a:p>
                      <a:r>
                        <a:rPr lang="en-US" sz="7200" dirty="0">
                          <a:solidFill>
                            <a:schemeClr val="tx1"/>
                          </a:solidFill>
                          <a:latin typeface="Calibri" panose="020F0502020204030204" pitchFamily="34" charset="0"/>
                          <a:cs typeface="Calibri" panose="020F0502020204030204" pitchFamily="34" charset="0"/>
                        </a:rPr>
                        <a:t>Solid Cannabis Infused Edible</a:t>
                      </a:r>
                    </a:p>
                  </a:txBody>
                  <a:tcPr anchor="ctr"/>
                </a:tc>
                <a:tc>
                  <a:txBody>
                    <a:bodyPr/>
                    <a:lstStyle/>
                    <a:p>
                      <a:r>
                        <a:rPr lang="en-US" sz="7200" dirty="0">
                          <a:solidFill>
                            <a:schemeClr val="tx1"/>
                          </a:solidFill>
                          <a:latin typeface="Calibri" panose="020F0502020204030204" pitchFamily="34" charset="0"/>
                          <a:cs typeface="Calibri" panose="020F0502020204030204" pitchFamily="34" charset="0"/>
                        </a:rPr>
                        <a:t>$167,307,800.56 </a:t>
                      </a:r>
                    </a:p>
                  </a:txBody>
                  <a:tcPr anchor="ctr"/>
                </a:tc>
                <a:extLst>
                  <a:ext uri="{0D108BD9-81ED-4DB2-BD59-A6C34878D82A}">
                    <a16:rowId xmlns:a16="http://schemas.microsoft.com/office/drawing/2014/main" val="3673559841"/>
                  </a:ext>
                </a:extLst>
              </a:tr>
              <a:tr h="1792770">
                <a:tc>
                  <a:txBody>
                    <a:bodyPr/>
                    <a:lstStyle/>
                    <a:p>
                      <a:r>
                        <a:rPr lang="en-US" sz="7200" dirty="0">
                          <a:solidFill>
                            <a:schemeClr val="tx1"/>
                          </a:solidFill>
                          <a:latin typeface="Calibri" panose="020F0502020204030204" pitchFamily="34" charset="0"/>
                          <a:cs typeface="Calibri" panose="020F0502020204030204" pitchFamily="34" charset="0"/>
                        </a:rPr>
                        <a:t>Usable Cannabis</a:t>
                      </a:r>
                    </a:p>
                  </a:txBody>
                  <a:tcPr anchor="ctr"/>
                </a:tc>
                <a:tc>
                  <a:txBody>
                    <a:bodyPr/>
                    <a:lstStyle/>
                    <a:p>
                      <a:r>
                        <a:rPr lang="en-US" sz="7200" dirty="0">
                          <a:solidFill>
                            <a:schemeClr val="tx1"/>
                          </a:solidFill>
                          <a:latin typeface="Calibri" panose="020F0502020204030204" pitchFamily="34" charset="0"/>
                          <a:cs typeface="Calibri" panose="020F0502020204030204" pitchFamily="34" charset="0"/>
                        </a:rPr>
                        <a:t>$514,581,437.13 </a:t>
                      </a:r>
                    </a:p>
                  </a:txBody>
                  <a:tcPr anchor="ctr"/>
                </a:tc>
                <a:extLst>
                  <a:ext uri="{0D108BD9-81ED-4DB2-BD59-A6C34878D82A}">
                    <a16:rowId xmlns:a16="http://schemas.microsoft.com/office/drawing/2014/main" val="961269941"/>
                  </a:ext>
                </a:extLst>
              </a:tr>
            </a:tbl>
          </a:graphicData>
        </a:graphic>
      </p:graphicFrame>
    </p:spTree>
    <p:extLst>
      <p:ext uri="{BB962C8B-B14F-4D97-AF65-F5344CB8AC3E}">
        <p14:creationId xmlns:p14="http://schemas.microsoft.com/office/powerpoint/2010/main" val="322642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pic>
        <p:nvPicPr>
          <p:cNvPr id="9" name="Object 8" descr="preencoded.png"/>
          <p:cNvPicPr>
            <a:picLocks noChangeAspect="1"/>
          </p:cNvPicPr>
          <p:nvPr/>
        </p:nvPicPr>
        <p:blipFill>
          <a:blip r:embed="rId6"/>
          <a:stretch>
            <a:fillRect/>
          </a:stretch>
        </p:blipFill>
        <p:spPr>
          <a:xfrm>
            <a:off x="5811212" y="23475758"/>
            <a:ext cx="10487121" cy="2657860"/>
          </a:xfrm>
          <a:prstGeom prst="rect">
            <a:avLst/>
          </a:prstGeom>
        </p:spPr>
      </p:pic>
      <p:sp>
        <p:nvSpPr>
          <p:cNvPr id="10" name="Object 9"/>
          <p:cNvSpPr txBox="1"/>
          <p:nvPr/>
        </p:nvSpPr>
        <p:spPr>
          <a:xfrm>
            <a:off x="4858712" y="4714394"/>
            <a:ext cx="32395824"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Funding Usage</a:t>
            </a:r>
            <a:endParaRPr lang="en-US" dirty="0">
              <a:latin typeface="Calibri" panose="020F0502020204030204" pitchFamily="34" charset="0"/>
              <a:cs typeface="Calibri" panose="020F0502020204030204" pitchFamily="34" charset="0"/>
            </a:endParaRPr>
          </a:p>
        </p:txBody>
      </p:sp>
      <p:sp>
        <p:nvSpPr>
          <p:cNvPr id="12" name="Object 11"/>
          <p:cNvSpPr txBox="1"/>
          <p:nvPr/>
        </p:nvSpPr>
        <p:spPr>
          <a:xfrm>
            <a:off x="4858712" y="7530784"/>
            <a:ext cx="13374843" cy="12700000"/>
          </a:xfrm>
          <a:prstGeom prst="rect">
            <a:avLst/>
          </a:prstGeom>
          <a:noFill/>
        </p:spPr>
        <p:txBody>
          <a:bodyPr wrap="square" rtlCol="0" anchor="ctr"/>
          <a:lstStyle/>
          <a:p>
            <a:pPr>
              <a:buNone/>
            </a:pPr>
            <a:r>
              <a:rPr lang="en-US" sz="6000" dirty="0">
                <a:solidFill>
                  <a:srgbClr val="000000"/>
                </a:solidFill>
                <a:latin typeface="Calibri" panose="020F0502020204030204" pitchFamily="34" charset="0"/>
                <a:ea typeface="Karla" pitchFamily="34" charset="-122"/>
                <a:cs typeface="Calibri" panose="020F0502020204030204" pitchFamily="34" charset="0"/>
              </a:rPr>
              <a:t>For Fiscal Year 2021 the Department was appropriated $4,265,100 for staff and operational costs for the implementation of the Adult-Use Cannabis program.  Spending to date is $3,558,925.07.  Of this amount, 70% was spent on salaries and related costs, 30% on contractual costs for implementation of the program and less then 1% on travel.</a:t>
            </a:r>
            <a:endParaRPr lang="en-US" sz="6000" dirty="0">
              <a:latin typeface="Calibri" panose="020F0502020204030204" pitchFamily="34" charset="0"/>
              <a:cs typeface="Calibri" panose="020F0502020204030204" pitchFamily="34" charset="0"/>
            </a:endParaRPr>
          </a:p>
        </p:txBody>
      </p:sp>
      <p:sp>
        <p:nvSpPr>
          <p:cNvPr id="13" name="Object 12"/>
          <p:cNvSpPr txBox="1"/>
          <p:nvPr/>
        </p:nvSpPr>
        <p:spPr>
          <a:xfrm>
            <a:off x="4858712" y="20421023"/>
            <a:ext cx="12501140" cy="2864496"/>
          </a:xfrm>
          <a:prstGeom prst="rect">
            <a:avLst/>
          </a:prstGeom>
          <a:noFill/>
        </p:spPr>
        <p:txBody>
          <a:bodyPr wrap="square" rtlCol="0" anchor="ctr"/>
          <a:lstStyle/>
          <a:p>
            <a:pPr algn="ctr">
              <a:buNone/>
            </a:pPr>
            <a:r>
              <a:rPr lang="en-US" sz="5300" dirty="0">
                <a:solidFill>
                  <a:srgbClr val="000000"/>
                </a:solidFill>
                <a:latin typeface="Calibri" panose="020F0502020204030204" pitchFamily="34" charset="0"/>
                <a:ea typeface="Karla" pitchFamily="34" charset="-122"/>
                <a:cs typeface="Calibri" panose="020F0502020204030204" pitchFamily="34" charset="0"/>
              </a:rPr>
              <a:t>The 912 Cannabis Control Fund (shared) closing balance per Illinois Comptroller’s SB05 as of June 30, 2021 =</a:t>
            </a:r>
            <a:endParaRPr lang="en-US" dirty="0">
              <a:latin typeface="Calibri" panose="020F0502020204030204" pitchFamily="34" charset="0"/>
              <a:cs typeface="Calibri" panose="020F0502020204030204" pitchFamily="34" charset="0"/>
            </a:endParaRPr>
          </a:p>
        </p:txBody>
      </p:sp>
      <p:sp>
        <p:nvSpPr>
          <p:cNvPr id="14" name="Object 13"/>
          <p:cNvSpPr txBox="1"/>
          <p:nvPr/>
        </p:nvSpPr>
        <p:spPr>
          <a:xfrm>
            <a:off x="6629015" y="23956818"/>
            <a:ext cx="8986513" cy="1491288"/>
          </a:xfrm>
          <a:prstGeom prst="rect">
            <a:avLst/>
          </a:prstGeom>
          <a:noFill/>
        </p:spPr>
        <p:txBody>
          <a:bodyPr wrap="square" rtlCol="0" anchor="ctr"/>
          <a:lstStyle/>
          <a:p>
            <a:pPr algn="ctr">
              <a:lnSpc>
                <a:spcPts val="13300"/>
              </a:lnSpc>
              <a:buNone/>
            </a:pPr>
            <a:r>
              <a:rPr lang="en-US" sz="8800" b="1" dirty="0">
                <a:solidFill>
                  <a:srgbClr val="FFFFFF"/>
                </a:solidFill>
                <a:latin typeface="Calibri" panose="020F0502020204030204" pitchFamily="34" charset="0"/>
                <a:ea typeface="Karla" pitchFamily="34" charset="-122"/>
                <a:cs typeface="Calibri" panose="020F0502020204030204" pitchFamily="34" charset="0"/>
              </a:rPr>
              <a:t>$22,063,037.17</a:t>
            </a:r>
            <a:endParaRPr lang="en-US" sz="8800"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Funding Usage</a:t>
            </a:r>
          </a:p>
        </p:txBody>
      </p:sp>
      <p:sp>
        <p:nvSpPr>
          <p:cNvPr id="19" name="TextBox 18">
            <a:extLst>
              <a:ext uri="{FF2B5EF4-FFF2-40B4-BE49-F238E27FC236}">
                <a16:creationId xmlns:a16="http://schemas.microsoft.com/office/drawing/2014/main" id="{D5891725-C9B3-4271-956D-B71EFC1A9895}"/>
              </a:ext>
            </a:extLst>
          </p:cNvPr>
          <p:cNvSpPr txBox="1"/>
          <p:nvPr/>
        </p:nvSpPr>
        <p:spPr>
          <a:xfrm>
            <a:off x="49555849" y="37766114"/>
            <a:ext cx="886781" cy="923330"/>
          </a:xfrm>
          <a:prstGeom prst="rect">
            <a:avLst/>
          </a:prstGeom>
          <a:noFill/>
        </p:spPr>
        <p:txBody>
          <a:bodyPr wrap="none" rtlCol="0">
            <a:spAutoFit/>
          </a:bodyPr>
          <a:lstStyle/>
          <a:p>
            <a:fld id="{F751047D-C897-410C-B655-63B5FBA012E8}" type="slidenum">
              <a:rPr lang="en-US" sz="5400" smtClean="0">
                <a:solidFill>
                  <a:schemeClr val="bg1"/>
                </a:solidFill>
                <a:latin typeface="Calibri" panose="020F0502020204030204" pitchFamily="34" charset="0"/>
                <a:cs typeface="Calibri" panose="020F0502020204030204" pitchFamily="34" charset="0"/>
              </a:rPr>
              <a:t>16</a:t>
            </a:fld>
            <a:endParaRPr lang="en-US" sz="5400" dirty="0">
              <a:solidFill>
                <a:schemeClr val="bg1"/>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089B928D-68CF-4181-BD56-E42F35BBF673}"/>
              </a:ext>
            </a:extLst>
          </p:cNvPr>
          <p:cNvSpPr/>
          <p:nvPr/>
        </p:nvSpPr>
        <p:spPr>
          <a:xfrm>
            <a:off x="48678353" y="37538809"/>
            <a:ext cx="914400" cy="914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aphicFrame>
        <p:nvGraphicFramePr>
          <p:cNvPr id="23" name="Chart 22">
            <a:extLst>
              <a:ext uri="{FF2B5EF4-FFF2-40B4-BE49-F238E27FC236}">
                <a16:creationId xmlns:a16="http://schemas.microsoft.com/office/drawing/2014/main" id="{94787012-D512-4F76-997B-53A8749835F8}"/>
              </a:ext>
            </a:extLst>
          </p:cNvPr>
          <p:cNvGraphicFramePr>
            <a:graphicFrameLocks noGrp="1"/>
          </p:cNvGraphicFramePr>
          <p:nvPr>
            <p:extLst>
              <p:ext uri="{D42A27DB-BD31-4B8C-83A1-F6EECF244321}">
                <p14:modId xmlns:p14="http://schemas.microsoft.com/office/powerpoint/2010/main" val="957124075"/>
              </p:ext>
            </p:extLst>
          </p:nvPr>
        </p:nvGraphicFramePr>
        <p:xfrm>
          <a:off x="19310105" y="7411214"/>
          <a:ext cx="27846374" cy="1981681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Dispensing Organization Revenues FY20</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Dispensing Organization Revenues</a:t>
            </a:r>
          </a:p>
        </p:txBody>
      </p:sp>
      <p:sp>
        <p:nvSpPr>
          <p:cNvPr id="9" name="TextBox 8">
            <a:extLst>
              <a:ext uri="{FF2B5EF4-FFF2-40B4-BE49-F238E27FC236}">
                <a16:creationId xmlns:a16="http://schemas.microsoft.com/office/drawing/2014/main" id="{E373DA03-1A45-4C11-9D29-324E476CA05D}"/>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17</a:t>
            </a:r>
          </a:p>
        </p:txBody>
      </p:sp>
      <p:graphicFrame>
        <p:nvGraphicFramePr>
          <p:cNvPr id="11" name="Chart 10">
            <a:extLst>
              <a:ext uri="{FF2B5EF4-FFF2-40B4-BE49-F238E27FC236}">
                <a16:creationId xmlns:a16="http://schemas.microsoft.com/office/drawing/2014/main" id="{4B61ED04-4C98-4C37-AD81-97CDCD622935}"/>
              </a:ext>
            </a:extLst>
          </p:cNvPr>
          <p:cNvGraphicFramePr/>
          <p:nvPr>
            <p:extLst>
              <p:ext uri="{D42A27DB-BD31-4B8C-83A1-F6EECF244321}">
                <p14:modId xmlns:p14="http://schemas.microsoft.com/office/powerpoint/2010/main" val="1074916528"/>
              </p:ext>
            </p:extLst>
          </p:nvPr>
        </p:nvGraphicFramePr>
        <p:xfrm>
          <a:off x="3848485" y="8496300"/>
          <a:ext cx="42937353" cy="20574000"/>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737056B3-ADE9-4564-A4D4-9E21BC53F0DB}"/>
              </a:ext>
            </a:extLst>
          </p:cNvPr>
          <p:cNvSpPr/>
          <p:nvPr/>
        </p:nvSpPr>
        <p:spPr>
          <a:xfrm>
            <a:off x="17301073" y="29923354"/>
            <a:ext cx="16032176" cy="2720360"/>
          </a:xfrm>
          <a:prstGeom prst="rect">
            <a:avLst/>
          </a:prstGeom>
          <a:ln>
            <a:solidFill>
              <a:schemeClr val="accent2"/>
            </a:solidFill>
          </a:ln>
        </p:spPr>
        <p:txBody>
          <a:bodyPr wrap="square">
            <a:spAutoFit/>
          </a:bodyPr>
          <a:lstStyle/>
          <a:p>
            <a:pPr marL="457200" marR="0">
              <a:lnSpc>
                <a:spcPct val="107000"/>
              </a:lnSpc>
              <a:spcBef>
                <a:spcPts val="0"/>
              </a:spcBef>
              <a:spcAft>
                <a:spcPts val="0"/>
              </a:spcAft>
              <a:tabLst>
                <a:tab pos="2466975" algn="l"/>
              </a:tabLst>
            </a:pPr>
            <a:r>
              <a:rPr lang="en-US" sz="5400" i="1" dirty="0">
                <a:latin typeface="Calibri" panose="020F0502020204030204" pitchFamily="34" charset="0"/>
                <a:ea typeface="Calibri" panose="020F0502020204030204" pitchFamily="34" charset="0"/>
                <a:cs typeface="Calibri" panose="020F0502020204030204" pitchFamily="34" charset="0"/>
              </a:rPr>
              <a:t>“AU” = Adult-Use</a:t>
            </a:r>
          </a:p>
          <a:p>
            <a:pPr marL="457200" marR="0">
              <a:lnSpc>
                <a:spcPct val="107000"/>
              </a:lnSpc>
              <a:spcBef>
                <a:spcPts val="0"/>
              </a:spcBef>
              <a:spcAft>
                <a:spcPts val="0"/>
              </a:spcAft>
              <a:tabLst>
                <a:tab pos="2466975" algn="l"/>
              </a:tabLst>
            </a:pPr>
            <a:r>
              <a:rPr lang="en-US" sz="5400" i="1" dirty="0">
                <a:latin typeface="Calibri" panose="020F0502020204030204" pitchFamily="34" charset="0"/>
                <a:ea typeface="Calibri" panose="020F0502020204030204" pitchFamily="34" charset="0"/>
                <a:cs typeface="Calibri" panose="020F0502020204030204" pitchFamily="34" charset="0"/>
              </a:rPr>
              <a:t>“MCP” = Medical Cannabis Program</a:t>
            </a:r>
          </a:p>
          <a:p>
            <a:pPr marL="457200" marR="0">
              <a:lnSpc>
                <a:spcPct val="107000"/>
              </a:lnSpc>
              <a:spcBef>
                <a:spcPts val="0"/>
              </a:spcBef>
              <a:spcAft>
                <a:spcPts val="800"/>
              </a:spcAft>
              <a:tabLst>
                <a:tab pos="2466975" algn="l"/>
              </a:tabLst>
            </a:pPr>
            <a:r>
              <a:rPr lang="en-US" sz="5400" i="1" dirty="0">
                <a:latin typeface="Calibri" panose="020F0502020204030204" pitchFamily="34" charset="0"/>
                <a:ea typeface="Calibri" panose="020F0502020204030204" pitchFamily="34" charset="0"/>
                <a:cs typeface="Calibri" panose="020F0502020204030204" pitchFamily="34" charset="0"/>
              </a:rPr>
              <a:t>“OAPP” = Opioid Alternative Patient Program</a:t>
            </a:r>
            <a:endParaRPr lang="en-US" sz="54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6326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359272" y="-283223"/>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Dispensing Organization Revenues FY21</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Dispensing Organization Revenues</a:t>
            </a:r>
          </a:p>
        </p:txBody>
      </p:sp>
      <p:sp>
        <p:nvSpPr>
          <p:cNvPr id="9" name="TextBox 8">
            <a:extLst>
              <a:ext uri="{FF2B5EF4-FFF2-40B4-BE49-F238E27FC236}">
                <a16:creationId xmlns:a16="http://schemas.microsoft.com/office/drawing/2014/main" id="{E373DA03-1A45-4C11-9D29-324E476CA05D}"/>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18</a:t>
            </a:r>
          </a:p>
        </p:txBody>
      </p:sp>
      <p:sp>
        <p:nvSpPr>
          <p:cNvPr id="6" name="Rectangle 5">
            <a:extLst>
              <a:ext uri="{FF2B5EF4-FFF2-40B4-BE49-F238E27FC236}">
                <a16:creationId xmlns:a16="http://schemas.microsoft.com/office/drawing/2014/main" id="{737056B3-ADE9-4564-A4D4-9E21BC53F0DB}"/>
              </a:ext>
            </a:extLst>
          </p:cNvPr>
          <p:cNvSpPr/>
          <p:nvPr/>
        </p:nvSpPr>
        <p:spPr>
          <a:xfrm>
            <a:off x="17301073" y="29923354"/>
            <a:ext cx="16032176" cy="2720360"/>
          </a:xfrm>
          <a:prstGeom prst="rect">
            <a:avLst/>
          </a:prstGeom>
          <a:ln>
            <a:solidFill>
              <a:schemeClr val="accent2"/>
            </a:solidFill>
          </a:ln>
        </p:spPr>
        <p:txBody>
          <a:bodyPr wrap="square">
            <a:spAutoFit/>
          </a:bodyPr>
          <a:lstStyle/>
          <a:p>
            <a:pPr marL="457200" marR="0">
              <a:lnSpc>
                <a:spcPct val="107000"/>
              </a:lnSpc>
              <a:spcBef>
                <a:spcPts val="0"/>
              </a:spcBef>
              <a:spcAft>
                <a:spcPts val="0"/>
              </a:spcAft>
              <a:tabLst>
                <a:tab pos="2466975" algn="l"/>
              </a:tabLst>
            </a:pPr>
            <a:r>
              <a:rPr lang="en-US" sz="5400" i="1" dirty="0">
                <a:latin typeface="Calibri" panose="020F0502020204030204" pitchFamily="34" charset="0"/>
                <a:ea typeface="Calibri" panose="020F0502020204030204" pitchFamily="34" charset="0"/>
                <a:cs typeface="Calibri" panose="020F0502020204030204" pitchFamily="34" charset="0"/>
              </a:rPr>
              <a:t>“AU” = Adult-Use</a:t>
            </a:r>
          </a:p>
          <a:p>
            <a:pPr marL="457200" marR="0">
              <a:lnSpc>
                <a:spcPct val="107000"/>
              </a:lnSpc>
              <a:spcBef>
                <a:spcPts val="0"/>
              </a:spcBef>
              <a:spcAft>
                <a:spcPts val="0"/>
              </a:spcAft>
              <a:tabLst>
                <a:tab pos="2466975" algn="l"/>
              </a:tabLst>
            </a:pPr>
            <a:r>
              <a:rPr lang="en-US" sz="5400" i="1" dirty="0">
                <a:latin typeface="Calibri" panose="020F0502020204030204" pitchFamily="34" charset="0"/>
                <a:ea typeface="Calibri" panose="020F0502020204030204" pitchFamily="34" charset="0"/>
                <a:cs typeface="Calibri" panose="020F0502020204030204" pitchFamily="34" charset="0"/>
              </a:rPr>
              <a:t>“MCP” = Medical Cannabis Program</a:t>
            </a:r>
          </a:p>
          <a:p>
            <a:pPr marL="457200" marR="0">
              <a:lnSpc>
                <a:spcPct val="107000"/>
              </a:lnSpc>
              <a:spcBef>
                <a:spcPts val="0"/>
              </a:spcBef>
              <a:spcAft>
                <a:spcPts val="800"/>
              </a:spcAft>
              <a:tabLst>
                <a:tab pos="2466975" algn="l"/>
              </a:tabLst>
            </a:pPr>
            <a:r>
              <a:rPr lang="en-US" sz="5400" i="1" dirty="0">
                <a:latin typeface="Calibri" panose="020F0502020204030204" pitchFamily="34" charset="0"/>
                <a:ea typeface="Calibri" panose="020F0502020204030204" pitchFamily="34" charset="0"/>
                <a:cs typeface="Calibri" panose="020F0502020204030204" pitchFamily="34" charset="0"/>
              </a:rPr>
              <a:t>“OAPP” = Opioid Alternative Patient Program</a:t>
            </a:r>
            <a:endParaRPr lang="en-US" sz="5400" i="1"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A346564C-0F50-4D95-9C74-705005B70166}"/>
              </a:ext>
            </a:extLst>
          </p:cNvPr>
          <p:cNvGraphicFramePr/>
          <p:nvPr>
            <p:extLst>
              <p:ext uri="{D42A27DB-BD31-4B8C-83A1-F6EECF244321}">
                <p14:modId xmlns:p14="http://schemas.microsoft.com/office/powerpoint/2010/main" val="2400375606"/>
              </p:ext>
            </p:extLst>
          </p:nvPr>
        </p:nvGraphicFramePr>
        <p:xfrm>
          <a:off x="4858712" y="8332610"/>
          <a:ext cx="42940224" cy="207832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185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Dispensing Organization Revenues FY20</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Dispensing Organization Revenues</a:t>
            </a:r>
          </a:p>
        </p:txBody>
      </p:sp>
      <p:sp>
        <p:nvSpPr>
          <p:cNvPr id="9" name="TextBox 8">
            <a:extLst>
              <a:ext uri="{FF2B5EF4-FFF2-40B4-BE49-F238E27FC236}">
                <a16:creationId xmlns:a16="http://schemas.microsoft.com/office/drawing/2014/main" id="{E373DA03-1A45-4C11-9D29-324E476CA05D}"/>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19</a:t>
            </a:r>
          </a:p>
        </p:txBody>
      </p:sp>
      <p:graphicFrame>
        <p:nvGraphicFramePr>
          <p:cNvPr id="11" name="Chart 10">
            <a:extLst>
              <a:ext uri="{FF2B5EF4-FFF2-40B4-BE49-F238E27FC236}">
                <a16:creationId xmlns:a16="http://schemas.microsoft.com/office/drawing/2014/main" id="{BB750620-F75D-46F1-835C-850F01C2E361}"/>
              </a:ext>
            </a:extLst>
          </p:cNvPr>
          <p:cNvGraphicFramePr/>
          <p:nvPr>
            <p:extLst>
              <p:ext uri="{D42A27DB-BD31-4B8C-83A1-F6EECF244321}">
                <p14:modId xmlns:p14="http://schemas.microsoft.com/office/powerpoint/2010/main" val="1359261992"/>
              </p:ext>
            </p:extLst>
          </p:nvPr>
        </p:nvGraphicFramePr>
        <p:xfrm>
          <a:off x="2800831" y="7963477"/>
          <a:ext cx="45720000" cy="2103120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6AD18898-3646-4ED4-A9BE-3EA1CF0819D7}"/>
              </a:ext>
            </a:extLst>
          </p:cNvPr>
          <p:cNvSpPr txBox="1"/>
          <p:nvPr/>
        </p:nvSpPr>
        <p:spPr>
          <a:xfrm>
            <a:off x="7600949" y="30902402"/>
            <a:ext cx="12904430" cy="1015663"/>
          </a:xfrm>
          <a:prstGeom prst="rect">
            <a:avLst/>
          </a:prstGeom>
          <a:noFill/>
        </p:spPr>
        <p:txBody>
          <a:bodyPr wrap="none" rtlCol="0">
            <a:spAutoFit/>
          </a:bodyPr>
          <a:lstStyle/>
          <a:p>
            <a:r>
              <a:rPr lang="en-US" sz="6000" b="1" dirty="0">
                <a:latin typeface="Calibri" panose="020F0502020204030204" pitchFamily="34" charset="0"/>
                <a:cs typeface="Calibri" panose="020F0502020204030204" pitchFamily="34" charset="0"/>
              </a:rPr>
              <a:t>Total Dispensary Sales: $238,895,879.61</a:t>
            </a:r>
          </a:p>
        </p:txBody>
      </p:sp>
      <p:sp>
        <p:nvSpPr>
          <p:cNvPr id="6" name="TextBox 5">
            <a:extLst>
              <a:ext uri="{FF2B5EF4-FFF2-40B4-BE49-F238E27FC236}">
                <a16:creationId xmlns:a16="http://schemas.microsoft.com/office/drawing/2014/main" id="{7A6EC15A-0759-4FF3-8E83-8DC44337D2DB}"/>
              </a:ext>
            </a:extLst>
          </p:cNvPr>
          <p:cNvSpPr txBox="1"/>
          <p:nvPr/>
        </p:nvSpPr>
        <p:spPr>
          <a:xfrm>
            <a:off x="25559231" y="27917064"/>
            <a:ext cx="6850832" cy="1015663"/>
          </a:xfrm>
          <a:prstGeom prst="rect">
            <a:avLst/>
          </a:prstGeom>
          <a:solidFill>
            <a:schemeClr val="bg1"/>
          </a:solidFill>
        </p:spPr>
        <p:txBody>
          <a:bodyPr wrap="square" rtlCol="0">
            <a:spAutoFit/>
          </a:bodyPr>
          <a:lstStyle/>
          <a:p>
            <a:r>
              <a:rPr lang="en-US" sz="6000" dirty="0">
                <a:latin typeface="Calibri" panose="020F0502020204030204" pitchFamily="34" charset="0"/>
                <a:cs typeface="Calibri" panose="020F0502020204030204" pitchFamily="34" charset="0"/>
              </a:rPr>
              <a:t>Suburban Counties</a:t>
            </a:r>
          </a:p>
        </p:txBody>
      </p:sp>
      <p:sp>
        <p:nvSpPr>
          <p:cNvPr id="12" name="TextBox 11">
            <a:extLst>
              <a:ext uri="{FF2B5EF4-FFF2-40B4-BE49-F238E27FC236}">
                <a16:creationId xmlns:a16="http://schemas.microsoft.com/office/drawing/2014/main" id="{4BCC2521-75C0-4358-A89B-49289AA4399D}"/>
              </a:ext>
            </a:extLst>
          </p:cNvPr>
          <p:cNvSpPr txBox="1"/>
          <p:nvPr/>
        </p:nvSpPr>
        <p:spPr>
          <a:xfrm>
            <a:off x="33665415" y="27969747"/>
            <a:ext cx="6850832" cy="1015663"/>
          </a:xfrm>
          <a:prstGeom prst="rect">
            <a:avLst/>
          </a:prstGeom>
          <a:solidFill>
            <a:schemeClr val="bg1"/>
          </a:solidFill>
        </p:spPr>
        <p:txBody>
          <a:bodyPr wrap="square" rtlCol="0">
            <a:spAutoFit/>
          </a:bodyPr>
          <a:lstStyle/>
          <a:p>
            <a:r>
              <a:rPr lang="en-US" sz="6000" dirty="0">
                <a:latin typeface="Calibri" panose="020F0502020204030204" pitchFamily="34" charset="0"/>
                <a:cs typeface="Calibri" panose="020F0502020204030204" pitchFamily="34" charset="0"/>
              </a:rPr>
              <a:t>Northern Counties</a:t>
            </a:r>
          </a:p>
        </p:txBody>
      </p:sp>
      <p:sp>
        <p:nvSpPr>
          <p:cNvPr id="13" name="TextBox 12">
            <a:extLst>
              <a:ext uri="{FF2B5EF4-FFF2-40B4-BE49-F238E27FC236}">
                <a16:creationId xmlns:a16="http://schemas.microsoft.com/office/drawing/2014/main" id="{39946066-05C2-4011-832C-6E705F64E0EF}"/>
              </a:ext>
            </a:extLst>
          </p:cNvPr>
          <p:cNvSpPr txBox="1"/>
          <p:nvPr/>
        </p:nvSpPr>
        <p:spPr>
          <a:xfrm>
            <a:off x="41619199" y="27917064"/>
            <a:ext cx="6850832" cy="1015663"/>
          </a:xfrm>
          <a:prstGeom prst="rect">
            <a:avLst/>
          </a:prstGeom>
          <a:solidFill>
            <a:schemeClr val="bg1"/>
          </a:solidFill>
        </p:spPr>
        <p:txBody>
          <a:bodyPr wrap="square" rtlCol="0">
            <a:spAutoFit/>
          </a:bodyPr>
          <a:lstStyle/>
          <a:p>
            <a:r>
              <a:rPr lang="en-US" sz="6000" dirty="0">
                <a:latin typeface="Calibri" panose="020F0502020204030204" pitchFamily="34" charset="0"/>
                <a:cs typeface="Calibri" panose="020F0502020204030204" pitchFamily="34" charset="0"/>
              </a:rPr>
              <a:t>Southern Counties</a:t>
            </a:r>
          </a:p>
        </p:txBody>
      </p:sp>
    </p:spTree>
    <p:extLst>
      <p:ext uri="{BB962C8B-B14F-4D97-AF65-F5344CB8AC3E}">
        <p14:creationId xmlns:p14="http://schemas.microsoft.com/office/powerpoint/2010/main" val="250576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sp>
        <p:nvSpPr>
          <p:cNvPr id="3" name="Rectangle 2">
            <a:extLst>
              <a:ext uri="{FF2B5EF4-FFF2-40B4-BE49-F238E27FC236}">
                <a16:creationId xmlns:a16="http://schemas.microsoft.com/office/drawing/2014/main" id="{EED60580-58CF-4E37-A48D-7BF31AC270AC}"/>
              </a:ext>
            </a:extLst>
          </p:cNvPr>
          <p:cNvSpPr/>
          <p:nvPr/>
        </p:nvSpPr>
        <p:spPr>
          <a:xfrm>
            <a:off x="0" y="33401641"/>
            <a:ext cx="50800000" cy="5841359"/>
          </a:xfrm>
          <a:prstGeom prst="rect">
            <a:avLst/>
          </a:prstGeom>
          <a:solidFill>
            <a:srgbClr val="7FAC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6" name="Object 5" descr="preencoded.png"/>
          <p:cNvPicPr>
            <a:picLocks noChangeAspect="1"/>
          </p:cNvPicPr>
          <p:nvPr/>
        </p:nvPicPr>
        <p:blipFill>
          <a:blip r:embed="rId4"/>
          <a:stretch>
            <a:fillRect/>
          </a:stretch>
        </p:blipFill>
        <p:spPr>
          <a:xfrm>
            <a:off x="2549620" y="7570937"/>
            <a:ext cx="1689750" cy="23781659"/>
          </a:xfrm>
          <a:prstGeom prst="rect">
            <a:avLst/>
          </a:prstGeom>
        </p:spPr>
      </p:pic>
      <p:sp>
        <p:nvSpPr>
          <p:cNvPr id="9" name="Object 8"/>
          <p:cNvSpPr txBox="1"/>
          <p:nvPr/>
        </p:nvSpPr>
        <p:spPr>
          <a:xfrm>
            <a:off x="4758637" y="6616401"/>
            <a:ext cx="21449290" cy="2068561"/>
          </a:xfrm>
          <a:prstGeom prst="rect">
            <a:avLst/>
          </a:prstGeom>
          <a:noFill/>
        </p:spPr>
        <p:txBody>
          <a:bodyPr wrap="square" rtlCol="0" anchor="ctr"/>
          <a:lstStyle/>
          <a:p>
            <a:pPr>
              <a:buNone/>
            </a:pPr>
            <a:r>
              <a:rPr lang="en-US" sz="15200" b="1" dirty="0">
                <a:solidFill>
                  <a:schemeClr val="accent1">
                    <a:lumMod val="75000"/>
                  </a:schemeClr>
                </a:solidFill>
                <a:latin typeface="Calibri" panose="020F0502020204030204" pitchFamily="34" charset="0"/>
                <a:ea typeface="Karla" pitchFamily="34" charset="-122"/>
                <a:cs typeface="Calibri" panose="020F0502020204030204" pitchFamily="34" charset="0"/>
              </a:rPr>
              <a:t>Table of Contents</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10" name="Object 9"/>
          <p:cNvSpPr txBox="1"/>
          <p:nvPr/>
        </p:nvSpPr>
        <p:spPr>
          <a:xfrm>
            <a:off x="4758637" y="3504599"/>
            <a:ext cx="27326934" cy="28872519"/>
          </a:xfrm>
          <a:prstGeom prst="rect">
            <a:avLst/>
          </a:prstGeom>
          <a:noFill/>
        </p:spPr>
        <p:txBody>
          <a:bodyPr wrap="square" tIns="5029200" rtlCol="0" anchor="ctr">
            <a:spAutoFit/>
          </a:bodyPr>
          <a:lstStyle/>
          <a:p>
            <a:pPr>
              <a:lnSpc>
                <a:spcPct val="200000"/>
              </a:lnSpc>
              <a:buNone/>
            </a:pPr>
            <a:r>
              <a:rPr lang="en-US" sz="6000" dirty="0">
                <a:solidFill>
                  <a:srgbClr val="000000"/>
                </a:solidFill>
                <a:latin typeface="Calibri" panose="020F0502020204030204" pitchFamily="34" charset="0"/>
                <a:ea typeface="Karla" pitchFamily="34" charset="-122"/>
                <a:cs typeface="Calibri" panose="020F0502020204030204" pitchFamily="34" charset="0"/>
              </a:rPr>
              <a:t>Summary
FY21 Accomplishments
FY22 Goals and Essential Projects 
Key Data Points | Application Process</a:t>
            </a:r>
          </a:p>
          <a:p>
            <a:pPr>
              <a:lnSpc>
                <a:spcPct val="200000"/>
              </a:lnSpc>
              <a:buNone/>
            </a:pPr>
            <a:r>
              <a:rPr lang="en-US" sz="6000" dirty="0">
                <a:solidFill>
                  <a:srgbClr val="000000"/>
                </a:solidFill>
                <a:latin typeface="Calibri" panose="020F0502020204030204" pitchFamily="34" charset="0"/>
                <a:ea typeface="Karla" pitchFamily="34" charset="-122"/>
                <a:cs typeface="Calibri" panose="020F0502020204030204" pitchFamily="34" charset="0"/>
              </a:rPr>
              <a:t>Key Data Points | Licenses Issued</a:t>
            </a:r>
          </a:p>
          <a:p>
            <a:pPr>
              <a:lnSpc>
                <a:spcPct val="200000"/>
              </a:lnSpc>
              <a:buNone/>
            </a:pPr>
            <a:r>
              <a:rPr lang="en-US" sz="6000" dirty="0">
                <a:solidFill>
                  <a:srgbClr val="000000"/>
                </a:solidFill>
                <a:latin typeface="Calibri" panose="020F0502020204030204" pitchFamily="34" charset="0"/>
                <a:ea typeface="Karla" pitchFamily="34" charset="-122"/>
                <a:cs typeface="Calibri" panose="020F0502020204030204" pitchFamily="34" charset="0"/>
              </a:rPr>
              <a:t>Dispensing Organization Licenses by Region</a:t>
            </a:r>
          </a:p>
          <a:p>
            <a:pPr>
              <a:lnSpc>
                <a:spcPct val="200000"/>
              </a:lnSpc>
              <a:buNone/>
            </a:pPr>
            <a:r>
              <a:rPr lang="en-US" sz="6000" dirty="0">
                <a:solidFill>
                  <a:srgbClr val="000000"/>
                </a:solidFill>
                <a:latin typeface="Calibri" panose="020F0502020204030204" pitchFamily="34" charset="0"/>
                <a:ea typeface="Karla" pitchFamily="34" charset="-122"/>
                <a:cs typeface="Calibri" panose="020F0502020204030204" pitchFamily="34" charset="0"/>
              </a:rPr>
              <a:t>Dispensing Organization Ownership Demographics</a:t>
            </a:r>
          </a:p>
          <a:p>
            <a:pPr>
              <a:lnSpc>
                <a:spcPct val="200000"/>
              </a:lnSpc>
              <a:buNone/>
            </a:pPr>
            <a:r>
              <a:rPr lang="en-US" sz="6000" dirty="0">
                <a:solidFill>
                  <a:srgbClr val="000000"/>
                </a:solidFill>
                <a:latin typeface="Calibri" panose="020F0502020204030204" pitchFamily="34" charset="0"/>
                <a:ea typeface="Karla" pitchFamily="34" charset="-122"/>
                <a:cs typeface="Calibri" panose="020F0502020204030204" pitchFamily="34" charset="0"/>
              </a:rPr>
              <a:t>Key Data Points | Inspections</a:t>
            </a:r>
          </a:p>
          <a:p>
            <a:pPr>
              <a:lnSpc>
                <a:spcPct val="200000"/>
              </a:lnSpc>
              <a:buNone/>
            </a:pPr>
            <a:r>
              <a:rPr lang="en-US" sz="6000" dirty="0">
                <a:solidFill>
                  <a:srgbClr val="000000"/>
                </a:solidFill>
                <a:latin typeface="Calibri" panose="020F0502020204030204" pitchFamily="34" charset="0"/>
                <a:ea typeface="Karla" pitchFamily="34" charset="-122"/>
                <a:cs typeface="Calibri" panose="020F0502020204030204" pitchFamily="34" charset="0"/>
              </a:rPr>
              <a:t>Key Data Points | Sales Data
Funding Usage </a:t>
            </a:r>
          </a:p>
          <a:p>
            <a:pPr>
              <a:buNone/>
            </a:pPr>
            <a:endParaRPr lang="en-US" sz="6000" dirty="0">
              <a:solidFill>
                <a:srgbClr val="000000"/>
              </a:solidFill>
              <a:latin typeface="Calibri" panose="020F0502020204030204" pitchFamily="34" charset="0"/>
              <a:ea typeface="Karla" pitchFamily="34" charset="-122"/>
              <a:cs typeface="Calibri" panose="020F0502020204030204" pitchFamily="34" charset="0"/>
            </a:endParaRPr>
          </a:p>
          <a:p>
            <a:pPr>
              <a:buNone/>
            </a:pPr>
            <a:r>
              <a:rPr lang="en-US" sz="6000" dirty="0">
                <a:solidFill>
                  <a:srgbClr val="000000"/>
                </a:solidFill>
                <a:latin typeface="Calibri" panose="020F0502020204030204" pitchFamily="34" charset="0"/>
                <a:ea typeface="Karla" pitchFamily="34" charset="-122"/>
                <a:cs typeface="Calibri" panose="020F0502020204030204" pitchFamily="34" charset="0"/>
              </a:rPr>
              <a:t>Dispensing Organization Revenues FY20 &amp; FY21</a:t>
            </a:r>
          </a:p>
          <a:p>
            <a:pPr>
              <a:buNone/>
            </a:pPr>
            <a:r>
              <a:rPr lang="en-US" sz="6000" dirty="0">
                <a:solidFill>
                  <a:srgbClr val="000000"/>
                </a:solidFill>
                <a:latin typeface="Calibri" panose="020F0502020204030204" pitchFamily="34" charset="0"/>
                <a:ea typeface="Karla" pitchFamily="34" charset="-122"/>
                <a:cs typeface="Calibri" panose="020F0502020204030204" pitchFamily="34" charset="0"/>
              </a:rPr>
              <a:t>
Cannabis Regulation Fund/Cannabis Business Development Fund</a:t>
            </a:r>
            <a:endParaRPr lang="en-US" sz="6000" dirty="0">
              <a:latin typeface="Calibri" panose="020F0502020204030204" pitchFamily="34" charset="0"/>
              <a:cs typeface="Calibri" panose="020F0502020204030204" pitchFamily="34" charset="0"/>
            </a:endParaRPr>
          </a:p>
          <a:p>
            <a:pPr>
              <a:lnSpc>
                <a:spcPct val="200000"/>
              </a:lnSpc>
              <a:buNone/>
            </a:pPr>
            <a:r>
              <a:rPr lang="en-US" sz="6000" dirty="0">
                <a:solidFill>
                  <a:srgbClr val="000000"/>
                </a:solidFill>
                <a:latin typeface="Calibri" panose="020F0502020204030204" pitchFamily="34" charset="0"/>
                <a:ea typeface="Karla" pitchFamily="34" charset="-122"/>
                <a:cs typeface="Calibri" panose="020F0502020204030204" pitchFamily="34" charset="0"/>
              </a:rPr>
              <a:t>Legislation, Updates, and Initiatives </a:t>
            </a:r>
            <a:endParaRPr lang="en-US" sz="6000" dirty="0">
              <a:latin typeface="Calibri" panose="020F0502020204030204" pitchFamily="34" charset="0"/>
              <a:cs typeface="Calibri" panose="020F0502020204030204" pitchFamily="34" charset="0"/>
            </a:endParaRPr>
          </a:p>
        </p:txBody>
      </p:sp>
      <p:sp>
        <p:nvSpPr>
          <p:cNvPr id="11" name="Object 10"/>
          <p:cNvSpPr txBox="1"/>
          <p:nvPr/>
        </p:nvSpPr>
        <p:spPr>
          <a:xfrm>
            <a:off x="25598903" y="6485826"/>
            <a:ext cx="4241552" cy="26010197"/>
          </a:xfrm>
          <a:prstGeom prst="rect">
            <a:avLst/>
          </a:prstGeom>
          <a:noFill/>
        </p:spPr>
        <p:txBody>
          <a:bodyPr wrap="square" tIns="2194560" rtlCol="0" anchor="ctr">
            <a:spAutoFit/>
          </a:bodyPr>
          <a:lstStyle/>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03</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04</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05</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06</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07</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08</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12</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14</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15</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16</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17</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24</a:t>
            </a:r>
          </a:p>
          <a:p>
            <a:pPr algn="r">
              <a:lnSpc>
                <a:spcPct val="200000"/>
              </a:lnSpc>
              <a:buNone/>
            </a:pPr>
            <a:r>
              <a:rPr lang="en-US" sz="6000" b="1" dirty="0">
                <a:solidFill>
                  <a:schemeClr val="accent1">
                    <a:lumMod val="75000"/>
                  </a:schemeClr>
                </a:solidFill>
                <a:latin typeface="Calibri" panose="020F0502020204030204" pitchFamily="34" charset="0"/>
                <a:ea typeface="Karla" pitchFamily="34" charset="-122"/>
                <a:cs typeface="Calibri" panose="020F0502020204030204" pitchFamily="34" charset="0"/>
              </a:rPr>
              <a:t>26</a:t>
            </a:r>
            <a:endParaRPr lang="en-US" sz="6000" dirty="0">
              <a:solidFill>
                <a:schemeClr val="accent1">
                  <a:lumMod val="75000"/>
                </a:schemeClr>
              </a:solidFill>
              <a:latin typeface="Calibri" panose="020F0502020204030204" pitchFamily="34" charset="0"/>
              <a:cs typeface="Calibri" panose="020F0502020204030204" pitchFamily="34" charset="0"/>
            </a:endParaRPr>
          </a:p>
        </p:txBody>
      </p:sp>
      <p:pic>
        <p:nvPicPr>
          <p:cNvPr id="18" name="Object 4" descr="preencoded.png">
            <a:extLst>
              <a:ext uri="{FF2B5EF4-FFF2-40B4-BE49-F238E27FC236}">
                <a16:creationId xmlns:a16="http://schemas.microsoft.com/office/drawing/2014/main" id="{E48484F3-818A-43F4-ABAD-42B83BBF84AE}"/>
              </a:ext>
            </a:extLst>
          </p:cNvPr>
          <p:cNvPicPr>
            <a:picLocks noChangeAspect="1"/>
          </p:cNvPicPr>
          <p:nvPr/>
        </p:nvPicPr>
        <p:blipFill>
          <a:blip r:embed="rId5">
            <a:duotone>
              <a:schemeClr val="accent1">
                <a:shade val="45000"/>
                <a:satMod val="135000"/>
              </a:schemeClr>
              <a:prstClr val="white"/>
            </a:duotone>
          </a:blip>
          <a:stretch>
            <a:fillRect/>
          </a:stretch>
        </p:blipFill>
        <p:spPr>
          <a:xfrm>
            <a:off x="0" y="33401641"/>
            <a:ext cx="50800000" cy="5852904"/>
          </a:xfrm>
          <a:prstGeom prst="rect">
            <a:avLst/>
          </a:prstGeom>
        </p:spPr>
      </p:pic>
      <p:sp>
        <p:nvSpPr>
          <p:cNvPr id="12" name="Object 11"/>
          <p:cNvSpPr txBox="1"/>
          <p:nvPr/>
        </p:nvSpPr>
        <p:spPr>
          <a:xfrm>
            <a:off x="3199053" y="35411174"/>
            <a:ext cx="40363891" cy="1782781"/>
          </a:xfrm>
          <a:prstGeom prst="rect">
            <a:avLst/>
          </a:prstGeom>
          <a:noFill/>
        </p:spPr>
        <p:txBody>
          <a:bodyPr wrap="square" rtlCol="0" anchor="ctr"/>
          <a:lstStyle/>
          <a:p>
            <a:pPr>
              <a:buNone/>
            </a:pPr>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Annual Report 2021 // Table of Contents</a:t>
            </a:r>
            <a:endParaRPr lang="en-US" dirty="0">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3AECAA78-BA96-4AC3-B548-A6FBB1CA5556}"/>
              </a:ext>
            </a:extLst>
          </p:cNvPr>
          <p:cNvCxnSpPr>
            <a:cxnSpLocks/>
          </p:cNvCxnSpPr>
          <p:nvPr/>
        </p:nvCxnSpPr>
        <p:spPr>
          <a:xfrm>
            <a:off x="3012141" y="34440914"/>
            <a:ext cx="44901664" cy="18994"/>
          </a:xfrm>
          <a:prstGeom prst="line">
            <a:avLst/>
          </a:prstGeom>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02BCD2D-BAA7-490A-B4C3-5AD67E3E2E9B}"/>
              </a:ext>
            </a:extLst>
          </p:cNvPr>
          <p:cNvSpPr txBox="1"/>
          <p:nvPr/>
        </p:nvSpPr>
        <p:spPr>
          <a:xfrm>
            <a:off x="49746349" y="37766114"/>
            <a:ext cx="535724" cy="923330"/>
          </a:xfrm>
          <a:prstGeom prst="rect">
            <a:avLst/>
          </a:prstGeom>
          <a:noFill/>
        </p:spPr>
        <p:txBody>
          <a:bodyPr wrap="none" rtlCol="0">
            <a:spAutoFit/>
          </a:bodyPr>
          <a:lstStyle/>
          <a:p>
            <a:fld id="{F751047D-C897-410C-B655-63B5FBA012E8}" type="slidenum">
              <a:rPr lang="en-US" sz="5400" smtClean="0">
                <a:latin typeface="Calibri" panose="020F0502020204030204" pitchFamily="34" charset="0"/>
                <a:cs typeface="Calibri" panose="020F0502020204030204" pitchFamily="34" charset="0"/>
              </a:rPr>
              <a:t>2</a:t>
            </a:fld>
            <a:endParaRPr lang="en-US" sz="5400"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Dispensing Organization Revenues FY21</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Dispensing Organization Revenues</a:t>
            </a:r>
          </a:p>
        </p:txBody>
      </p:sp>
      <p:sp>
        <p:nvSpPr>
          <p:cNvPr id="9" name="TextBox 8">
            <a:extLst>
              <a:ext uri="{FF2B5EF4-FFF2-40B4-BE49-F238E27FC236}">
                <a16:creationId xmlns:a16="http://schemas.microsoft.com/office/drawing/2014/main" id="{E373DA03-1A45-4C11-9D29-324E476CA05D}"/>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20</a:t>
            </a:r>
          </a:p>
        </p:txBody>
      </p:sp>
      <p:sp>
        <p:nvSpPr>
          <p:cNvPr id="3" name="TextBox 2">
            <a:extLst>
              <a:ext uri="{FF2B5EF4-FFF2-40B4-BE49-F238E27FC236}">
                <a16:creationId xmlns:a16="http://schemas.microsoft.com/office/drawing/2014/main" id="{6AD18898-3646-4ED4-A9BE-3EA1CF0819D7}"/>
              </a:ext>
            </a:extLst>
          </p:cNvPr>
          <p:cNvSpPr txBox="1"/>
          <p:nvPr/>
        </p:nvSpPr>
        <p:spPr>
          <a:xfrm>
            <a:off x="7600949" y="30897867"/>
            <a:ext cx="13492733" cy="1015663"/>
          </a:xfrm>
          <a:prstGeom prst="rect">
            <a:avLst/>
          </a:prstGeom>
          <a:noFill/>
        </p:spPr>
        <p:txBody>
          <a:bodyPr wrap="none" rtlCol="0">
            <a:spAutoFit/>
          </a:bodyPr>
          <a:lstStyle/>
          <a:p>
            <a:r>
              <a:rPr lang="en-US" sz="6000" b="1" dirty="0">
                <a:latin typeface="Calibri" panose="020F0502020204030204" pitchFamily="34" charset="0"/>
                <a:cs typeface="Calibri" panose="020F0502020204030204" pitchFamily="34" charset="0"/>
              </a:rPr>
              <a:t>Total Dispensary Sales: $1,056,238,096.38</a:t>
            </a:r>
          </a:p>
        </p:txBody>
      </p:sp>
      <p:graphicFrame>
        <p:nvGraphicFramePr>
          <p:cNvPr id="12" name="Chart 11">
            <a:extLst>
              <a:ext uri="{FF2B5EF4-FFF2-40B4-BE49-F238E27FC236}">
                <a16:creationId xmlns:a16="http://schemas.microsoft.com/office/drawing/2014/main" id="{A2D59B2A-3918-4D6D-A61A-9E620F8F6F64}"/>
              </a:ext>
            </a:extLst>
          </p:cNvPr>
          <p:cNvGraphicFramePr/>
          <p:nvPr>
            <p:extLst>
              <p:ext uri="{D42A27DB-BD31-4B8C-83A1-F6EECF244321}">
                <p14:modId xmlns:p14="http://schemas.microsoft.com/office/powerpoint/2010/main" val="2994955602"/>
              </p:ext>
            </p:extLst>
          </p:nvPr>
        </p:nvGraphicFramePr>
        <p:xfrm>
          <a:off x="2358262" y="8336466"/>
          <a:ext cx="45720000" cy="21031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993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787300" cy="3335550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Dispensing Organization Revenues</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Dispensing Organization Revenues</a:t>
            </a:r>
          </a:p>
        </p:txBody>
      </p:sp>
      <p:sp>
        <p:nvSpPr>
          <p:cNvPr id="9" name="TextBox 8">
            <a:extLst>
              <a:ext uri="{FF2B5EF4-FFF2-40B4-BE49-F238E27FC236}">
                <a16:creationId xmlns:a16="http://schemas.microsoft.com/office/drawing/2014/main" id="{E373DA03-1A45-4C11-9D29-324E476CA05D}"/>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21</a:t>
            </a:r>
          </a:p>
        </p:txBody>
      </p:sp>
      <p:sp>
        <p:nvSpPr>
          <p:cNvPr id="13" name="TextBox 12">
            <a:extLst>
              <a:ext uri="{FF2B5EF4-FFF2-40B4-BE49-F238E27FC236}">
                <a16:creationId xmlns:a16="http://schemas.microsoft.com/office/drawing/2014/main" id="{CF3EAEB8-1E51-46AB-86F5-1CEEDE5D59BD}"/>
              </a:ext>
            </a:extLst>
          </p:cNvPr>
          <p:cNvSpPr txBox="1"/>
          <p:nvPr/>
        </p:nvSpPr>
        <p:spPr>
          <a:xfrm>
            <a:off x="6331707" y="29022148"/>
            <a:ext cx="31514140" cy="3785652"/>
          </a:xfrm>
          <a:prstGeom prst="rect">
            <a:avLst/>
          </a:prstGeom>
          <a:noFill/>
        </p:spPr>
        <p:txBody>
          <a:bodyPr wrap="none" rtlCol="0">
            <a:spAutoFit/>
          </a:bodyPr>
          <a:lstStyle/>
          <a:p>
            <a:r>
              <a:rPr lang="en-US" sz="6000" b="1" dirty="0">
                <a:latin typeface="Calibri" panose="020F0502020204030204" pitchFamily="34" charset="0"/>
                <a:cs typeface="Calibri" panose="020F0502020204030204" pitchFamily="34" charset="0"/>
              </a:rPr>
              <a:t>FY20 Total Dispensary State Tax Revenues: $49,460,287.70*</a:t>
            </a:r>
          </a:p>
          <a:p>
            <a:r>
              <a:rPr lang="en-US" sz="6000" b="1" dirty="0">
                <a:latin typeface="Calibri" panose="020F0502020204030204" pitchFamily="34" charset="0"/>
                <a:cs typeface="Calibri" panose="020F0502020204030204" pitchFamily="34" charset="0"/>
              </a:rPr>
              <a:t>FY21 Total Dispensary State Tax Revenues: $293,862,839.67*</a:t>
            </a:r>
          </a:p>
          <a:p>
            <a:endParaRPr lang="en-US" sz="6000" b="1" dirty="0">
              <a:latin typeface="Calibri" panose="020F0502020204030204" pitchFamily="34" charset="0"/>
              <a:cs typeface="Calibri" panose="020F0502020204030204" pitchFamily="34" charset="0"/>
            </a:endParaRPr>
          </a:p>
          <a:p>
            <a:r>
              <a:rPr lang="en-US" sz="6000" b="1" dirty="0">
                <a:latin typeface="Calibri" panose="020F0502020204030204" pitchFamily="34" charset="0"/>
                <a:cs typeface="Calibri" panose="020F0502020204030204" pitchFamily="34" charset="0"/>
              </a:rPr>
              <a:t>Unallocated amounts include overpayments or credits not allocated to another type of tax liability</a:t>
            </a:r>
          </a:p>
        </p:txBody>
      </p:sp>
      <p:graphicFrame>
        <p:nvGraphicFramePr>
          <p:cNvPr id="7" name="Chart 6">
            <a:extLst>
              <a:ext uri="{FF2B5EF4-FFF2-40B4-BE49-F238E27FC236}">
                <a16:creationId xmlns:a16="http://schemas.microsoft.com/office/drawing/2014/main" id="{137A6AFA-2D46-4F81-BC95-E5C206E0593A}"/>
              </a:ext>
            </a:extLst>
          </p:cNvPr>
          <p:cNvGraphicFramePr/>
          <p:nvPr>
            <p:extLst>
              <p:ext uri="{D42A27DB-BD31-4B8C-83A1-F6EECF244321}">
                <p14:modId xmlns:p14="http://schemas.microsoft.com/office/powerpoint/2010/main" val="285977521"/>
              </p:ext>
            </p:extLst>
          </p:nvPr>
        </p:nvGraphicFramePr>
        <p:xfrm>
          <a:off x="3199053" y="7138292"/>
          <a:ext cx="45720000" cy="210304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9955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Dispensing Organization Revenues FY20</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Dispensing Organization Revenues</a:t>
            </a:r>
          </a:p>
        </p:txBody>
      </p:sp>
      <p:sp>
        <p:nvSpPr>
          <p:cNvPr id="9" name="TextBox 8">
            <a:extLst>
              <a:ext uri="{FF2B5EF4-FFF2-40B4-BE49-F238E27FC236}">
                <a16:creationId xmlns:a16="http://schemas.microsoft.com/office/drawing/2014/main" id="{E373DA03-1A45-4C11-9D29-324E476CA05D}"/>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22</a:t>
            </a:r>
          </a:p>
        </p:txBody>
      </p:sp>
      <p:sp>
        <p:nvSpPr>
          <p:cNvPr id="13" name="TextBox 12">
            <a:extLst>
              <a:ext uri="{FF2B5EF4-FFF2-40B4-BE49-F238E27FC236}">
                <a16:creationId xmlns:a16="http://schemas.microsoft.com/office/drawing/2014/main" id="{CF3EAEB8-1E51-46AB-86F5-1CEEDE5D59BD}"/>
              </a:ext>
            </a:extLst>
          </p:cNvPr>
          <p:cNvSpPr txBox="1"/>
          <p:nvPr/>
        </p:nvSpPr>
        <p:spPr>
          <a:xfrm>
            <a:off x="7799078" y="29733406"/>
            <a:ext cx="35201844" cy="2862322"/>
          </a:xfrm>
          <a:prstGeom prst="rect">
            <a:avLst/>
          </a:prstGeom>
          <a:noFill/>
        </p:spPr>
        <p:txBody>
          <a:bodyPr wrap="square" rtlCol="0">
            <a:spAutoFit/>
          </a:bodyPr>
          <a:lstStyle/>
          <a:p>
            <a:r>
              <a:rPr lang="en-US" sz="6000" b="1" dirty="0">
                <a:highlight>
                  <a:srgbClr val="00FFFF"/>
                </a:highlight>
                <a:latin typeface="Calibri" panose="020F0502020204030204" pitchFamily="34" charset="0"/>
                <a:cs typeface="Calibri" panose="020F0502020204030204" pitchFamily="34" charset="0"/>
              </a:rPr>
              <a:t> </a:t>
            </a:r>
          </a:p>
          <a:p>
            <a:r>
              <a:rPr lang="en-US" sz="6000" b="1" dirty="0">
                <a:latin typeface="Calibri" panose="020F0502020204030204" pitchFamily="34" charset="0"/>
                <a:cs typeface="Calibri" panose="020F0502020204030204" pitchFamily="34" charset="0"/>
              </a:rPr>
              <a:t>As of June 30, 2020, no dispensaries shared premises or majority ownership with a craft grower or infuser.  As such, there is no revenue from such dispensaries.  </a:t>
            </a:r>
          </a:p>
        </p:txBody>
      </p:sp>
      <p:graphicFrame>
        <p:nvGraphicFramePr>
          <p:cNvPr id="12" name="Chart 11">
            <a:extLst>
              <a:ext uri="{FF2B5EF4-FFF2-40B4-BE49-F238E27FC236}">
                <a16:creationId xmlns:a16="http://schemas.microsoft.com/office/drawing/2014/main" id="{C4495C38-A985-423E-9F3A-94240FAA1AC6}"/>
              </a:ext>
            </a:extLst>
          </p:cNvPr>
          <p:cNvGraphicFramePr/>
          <p:nvPr>
            <p:extLst>
              <p:ext uri="{D42A27DB-BD31-4B8C-83A1-F6EECF244321}">
                <p14:modId xmlns:p14="http://schemas.microsoft.com/office/powerpoint/2010/main" val="1716307111"/>
              </p:ext>
            </p:extLst>
          </p:nvPr>
        </p:nvGraphicFramePr>
        <p:xfrm>
          <a:off x="2800831" y="7810500"/>
          <a:ext cx="45720000" cy="21815967"/>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60956F78-E949-46AA-ABFF-926D614EAC4C}"/>
              </a:ext>
            </a:extLst>
          </p:cNvPr>
          <p:cNvSpPr txBox="1"/>
          <p:nvPr/>
        </p:nvSpPr>
        <p:spPr>
          <a:xfrm>
            <a:off x="24936931" y="28453491"/>
            <a:ext cx="6105454" cy="1015663"/>
          </a:xfrm>
          <a:prstGeom prst="rect">
            <a:avLst/>
          </a:prstGeom>
          <a:solidFill>
            <a:schemeClr val="bg1"/>
          </a:solidFill>
        </p:spPr>
        <p:txBody>
          <a:bodyPr wrap="none" rtlCol="0">
            <a:spAutoFit/>
          </a:bodyPr>
          <a:lstStyle/>
          <a:p>
            <a:r>
              <a:rPr lang="en-US" sz="6000" dirty="0">
                <a:latin typeface="Calibri" panose="020F0502020204030204" pitchFamily="34" charset="0"/>
                <a:cs typeface="Calibri" panose="020F0502020204030204" pitchFamily="34" charset="0"/>
              </a:rPr>
              <a:t>Suburban Counties</a:t>
            </a:r>
          </a:p>
        </p:txBody>
      </p:sp>
      <p:sp>
        <p:nvSpPr>
          <p:cNvPr id="14" name="TextBox 13">
            <a:extLst>
              <a:ext uri="{FF2B5EF4-FFF2-40B4-BE49-F238E27FC236}">
                <a16:creationId xmlns:a16="http://schemas.microsoft.com/office/drawing/2014/main" id="{007DD41C-E265-4AE4-B04D-860E773BC790}"/>
              </a:ext>
            </a:extLst>
          </p:cNvPr>
          <p:cNvSpPr txBox="1"/>
          <p:nvPr/>
        </p:nvSpPr>
        <p:spPr>
          <a:xfrm>
            <a:off x="33128431" y="28500855"/>
            <a:ext cx="5982022" cy="1015663"/>
          </a:xfrm>
          <a:prstGeom prst="rect">
            <a:avLst/>
          </a:prstGeom>
          <a:solidFill>
            <a:schemeClr val="bg1"/>
          </a:solidFill>
        </p:spPr>
        <p:txBody>
          <a:bodyPr wrap="none" rtlCol="0">
            <a:spAutoFit/>
          </a:bodyPr>
          <a:lstStyle/>
          <a:p>
            <a:r>
              <a:rPr lang="en-US" sz="6000" dirty="0">
                <a:latin typeface="Calibri" panose="020F0502020204030204" pitchFamily="34" charset="0"/>
                <a:cs typeface="Calibri" panose="020F0502020204030204" pitchFamily="34" charset="0"/>
              </a:rPr>
              <a:t>Northern Counties</a:t>
            </a:r>
          </a:p>
        </p:txBody>
      </p:sp>
      <p:sp>
        <p:nvSpPr>
          <p:cNvPr id="16" name="TextBox 15">
            <a:extLst>
              <a:ext uri="{FF2B5EF4-FFF2-40B4-BE49-F238E27FC236}">
                <a16:creationId xmlns:a16="http://schemas.microsoft.com/office/drawing/2014/main" id="{B94B9147-908F-478E-BA92-4D947CCCA727}"/>
              </a:ext>
            </a:extLst>
          </p:cNvPr>
          <p:cNvSpPr txBox="1"/>
          <p:nvPr/>
        </p:nvSpPr>
        <p:spPr>
          <a:xfrm>
            <a:off x="41539399" y="28458404"/>
            <a:ext cx="6150338" cy="1015663"/>
          </a:xfrm>
          <a:prstGeom prst="rect">
            <a:avLst/>
          </a:prstGeom>
          <a:solidFill>
            <a:schemeClr val="bg1"/>
          </a:solidFill>
        </p:spPr>
        <p:txBody>
          <a:bodyPr wrap="none" rtlCol="0">
            <a:spAutoFit/>
          </a:bodyPr>
          <a:lstStyle/>
          <a:p>
            <a:r>
              <a:rPr lang="en-US" sz="6000" dirty="0">
                <a:latin typeface="Calibri" panose="020F0502020204030204" pitchFamily="34" charset="0"/>
                <a:cs typeface="Calibri" panose="020F0502020204030204" pitchFamily="34" charset="0"/>
              </a:rPr>
              <a:t>Southern Counties </a:t>
            </a:r>
          </a:p>
        </p:txBody>
      </p:sp>
    </p:spTree>
    <p:extLst>
      <p:ext uri="{BB962C8B-B14F-4D97-AF65-F5344CB8AC3E}">
        <p14:creationId xmlns:p14="http://schemas.microsoft.com/office/powerpoint/2010/main" val="3659777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Dispensing Organization Revenues FY21</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Dispensing Organization Revenues</a:t>
            </a:r>
          </a:p>
        </p:txBody>
      </p:sp>
      <p:sp>
        <p:nvSpPr>
          <p:cNvPr id="9" name="TextBox 8">
            <a:extLst>
              <a:ext uri="{FF2B5EF4-FFF2-40B4-BE49-F238E27FC236}">
                <a16:creationId xmlns:a16="http://schemas.microsoft.com/office/drawing/2014/main" id="{E373DA03-1A45-4C11-9D29-324E476CA05D}"/>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23</a:t>
            </a:r>
          </a:p>
        </p:txBody>
      </p:sp>
      <p:sp>
        <p:nvSpPr>
          <p:cNvPr id="13" name="TextBox 12">
            <a:extLst>
              <a:ext uri="{FF2B5EF4-FFF2-40B4-BE49-F238E27FC236}">
                <a16:creationId xmlns:a16="http://schemas.microsoft.com/office/drawing/2014/main" id="{CF3EAEB8-1E51-46AB-86F5-1CEEDE5D59BD}"/>
              </a:ext>
            </a:extLst>
          </p:cNvPr>
          <p:cNvSpPr txBox="1"/>
          <p:nvPr/>
        </p:nvSpPr>
        <p:spPr>
          <a:xfrm>
            <a:off x="5361904" y="28454554"/>
            <a:ext cx="35201844" cy="4708981"/>
          </a:xfrm>
          <a:prstGeom prst="rect">
            <a:avLst/>
          </a:prstGeom>
          <a:noFill/>
        </p:spPr>
        <p:txBody>
          <a:bodyPr wrap="square" rtlCol="0">
            <a:spAutoFit/>
          </a:bodyPr>
          <a:lstStyle/>
          <a:p>
            <a:r>
              <a:rPr lang="en-US" sz="6000" b="1" dirty="0">
                <a:highlight>
                  <a:srgbClr val="00FFFF"/>
                </a:highlight>
                <a:latin typeface="Calibri" panose="020F0502020204030204" pitchFamily="34" charset="0"/>
                <a:cs typeface="Calibri" panose="020F0502020204030204" pitchFamily="34" charset="0"/>
              </a:rPr>
              <a:t> </a:t>
            </a:r>
            <a:endParaRPr lang="en-US" sz="6000" b="1" dirty="0">
              <a:latin typeface="Calibri" panose="020F0502020204030204" pitchFamily="34" charset="0"/>
              <a:cs typeface="Calibri" panose="020F0502020204030204" pitchFamily="34" charset="0"/>
            </a:endParaRPr>
          </a:p>
          <a:p>
            <a:r>
              <a:rPr lang="en-US" sz="6000" b="1" dirty="0">
                <a:latin typeface="Calibri" panose="020F0502020204030204" pitchFamily="34" charset="0"/>
                <a:cs typeface="Calibri" panose="020F0502020204030204" pitchFamily="34" charset="0"/>
              </a:rPr>
              <a:t>As of June 30, 2021, no dispensaries shared premises or majority ownership with a craft grower or infuser.  As such, there is no revenue from such dispensaries.  </a:t>
            </a:r>
          </a:p>
          <a:p>
            <a:endParaRPr lang="en-US" sz="6000" b="1" dirty="0">
              <a:latin typeface="Calibri" panose="020F0502020204030204" pitchFamily="34" charset="0"/>
              <a:cs typeface="Calibri" panose="020F0502020204030204" pitchFamily="34" charset="0"/>
            </a:endParaRPr>
          </a:p>
          <a:p>
            <a:r>
              <a:rPr lang="en-US" sz="6000" b="1" dirty="0">
                <a:latin typeface="Calibri" panose="020F0502020204030204" pitchFamily="34" charset="0"/>
                <a:cs typeface="Calibri" panose="020F0502020204030204" pitchFamily="34" charset="0"/>
              </a:rPr>
              <a:t>*Other includes tax revenues not allocable elsewhere</a:t>
            </a:r>
          </a:p>
        </p:txBody>
      </p:sp>
      <p:graphicFrame>
        <p:nvGraphicFramePr>
          <p:cNvPr id="14" name="Chart 13">
            <a:extLst>
              <a:ext uri="{FF2B5EF4-FFF2-40B4-BE49-F238E27FC236}">
                <a16:creationId xmlns:a16="http://schemas.microsoft.com/office/drawing/2014/main" id="{B4309C09-DB99-41A6-8722-189811E99D97}"/>
              </a:ext>
            </a:extLst>
          </p:cNvPr>
          <p:cNvGraphicFramePr/>
          <p:nvPr>
            <p:extLst>
              <p:ext uri="{D42A27DB-BD31-4B8C-83A1-F6EECF244321}">
                <p14:modId xmlns:p14="http://schemas.microsoft.com/office/powerpoint/2010/main" val="3789935246"/>
              </p:ext>
            </p:extLst>
          </p:nvPr>
        </p:nvGraphicFramePr>
        <p:xfrm>
          <a:off x="2358262" y="8062121"/>
          <a:ext cx="45720000" cy="21031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01204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597881" y="3193546"/>
            <a:ext cx="41604238" cy="4600049"/>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Cannabis Regulation Fund/</a:t>
            </a:r>
          </a:p>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Cannabis Business Development Fund</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Cannabis Regulation Fund/Cannabis Business Development Fund</a:t>
            </a:r>
          </a:p>
        </p:txBody>
      </p:sp>
      <p:sp>
        <p:nvSpPr>
          <p:cNvPr id="6" name="Rectangle 1">
            <a:extLst>
              <a:ext uri="{FF2B5EF4-FFF2-40B4-BE49-F238E27FC236}">
                <a16:creationId xmlns:a16="http://schemas.microsoft.com/office/drawing/2014/main" id="{EB103AA0-802A-4EB0-900D-542D3336200A}"/>
              </a:ext>
            </a:extLst>
          </p:cNvPr>
          <p:cNvSpPr>
            <a:spLocks noChangeArrowheads="1"/>
          </p:cNvSpPr>
          <p:nvPr/>
        </p:nvSpPr>
        <p:spPr bwMode="auto">
          <a:xfrm>
            <a:off x="3848485" y="7442561"/>
            <a:ext cx="42950919" cy="258532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Cannabis Regulation Fund (the “Fund”) was created by Public Act 101-0027.  Revenue sources for the fund include: (1) license application fees, (2) licensing fees, (3) penalty fees and fines, and (4) state-levied excise taxes on wholesale and retail transactions. Both the Department of Agriculture and the Department of Financial and Professional Regulation contribute to the Fund. The revenues reported in this section reflect revenue raised by dispensing organization sales, licensing fees, and penalties, and exclude any revenue sources associated with cultivation centers, craft growers, infusers, or transporting organizations.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License Application Fees</a:t>
            </a:r>
            <a:endParaRPr kumimoji="0" lang="en-US" altLang="en-US" sz="5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Application fees for new dispensing organization licenses were paid between December 10, 2019 and January 2, 2020.  Application fees were $2,500 for qualifying Social Equity Applicants and $5,000 for non-qualifying Social Equity Applicants and any non-Social Equity Applicant applicants.  Social Equity Applicants did not qualify for the reduced fee if they made $750,000 or more in revenues in the previous year or already held two or more cannabis business establishment licenses in Illinois.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Licensing Fees</a:t>
            </a:r>
            <a:endParaRPr kumimoji="0" lang="en-US" altLang="en-US" sz="5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Early Approval Adult-Use Dispensing Organization Licenses require a licensing fee of $30,000 and expired on March 31, 2021.  Licensing fees </a:t>
            </a:r>
            <a:r>
              <a:rPr lang="en-US" altLang="en-US" sz="5400" dirty="0">
                <a:latin typeface="Calibri" panose="020F0502020204030204" pitchFamily="34" charset="0"/>
                <a:ea typeface="Calibri" panose="020F0502020204030204" pitchFamily="34" charset="0"/>
                <a:cs typeface="Calibri" panose="020F0502020204030204" pitchFamily="34" charset="0"/>
              </a:rPr>
              <a:t>were</a:t>
            </a:r>
            <a:r>
              <a:rPr kumimoji="0" lang="en-US" altLang="en-US" sz="5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also received from persons obtaining agent identification cards to serve as principal officers, agents-in-charge, and agents of dispensing organizations. Each of these fees is $100.  The Cannabis Regulation and Tax Act allows medical cannabis agents to use their medical cannabis agent cards to serve adult-use purchasers at adult-use facilities owned by the same entity that owns the medical cannabis facility. Most agents continued to use their medical cannabis dispensing organization agent cards rather than use the adult-use cards, so the Department received negligible revenue from adult-use agent cards in FY2020.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Penalty Fees and Fines</a:t>
            </a:r>
            <a:endParaRPr kumimoji="0" lang="en-US" altLang="en-US" sz="5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Department may assess non-disciplinary fees or disciplinary fines on licensees.  Non-disciplinary fees that have been assessed are not made public on an individual licensee basis.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State-Levied Excise Taxes</a:t>
            </a:r>
            <a:endParaRPr kumimoji="0" lang="en-US" altLang="en-US" sz="5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Cannabis Regulation and Tax Act included a tiered taxing structure on the retail sales of cannabis. Illinois was the first state to do so. This taxing structure is similar to the taxing structure for alcohol, which taxes beer, wine, and liquor at varying rates depending on the alcohol by volume and fermenting process.  The tiers are structured to assess a 10% excise tax on cannabis testing under 35% adjusted THC, a 20% excise tax on all cannabis-infused products, and a 25% excise tax on cannabis testing 35% or more adjusted THC. The numbers included in this section do not include taxes raised from ordinary sales tax or local cannabis excise or sales taxes. </a:t>
            </a:r>
            <a:endParaRPr kumimoji="0" lang="en-US" altLang="en-US" sz="5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3D4EC6C-24BD-4CCE-9D68-84FB8C0D3537}"/>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24</a:t>
            </a:r>
          </a:p>
        </p:txBody>
      </p:sp>
    </p:spTree>
    <p:extLst>
      <p:ext uri="{BB962C8B-B14F-4D97-AF65-F5344CB8AC3E}">
        <p14:creationId xmlns:p14="http://schemas.microsoft.com/office/powerpoint/2010/main" val="2332193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597881" y="3372199"/>
            <a:ext cx="41604238" cy="5109755"/>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Cannabis Regulation Fund/</a:t>
            </a:r>
          </a:p>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Cannabis Business Development Fund</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Cannabis Regulation Fund/Cannabis Business Development Fund</a:t>
            </a:r>
          </a:p>
        </p:txBody>
      </p:sp>
      <p:graphicFrame>
        <p:nvGraphicFramePr>
          <p:cNvPr id="3" name="Table 2">
            <a:extLst>
              <a:ext uri="{FF2B5EF4-FFF2-40B4-BE49-F238E27FC236}">
                <a16:creationId xmlns:a16="http://schemas.microsoft.com/office/drawing/2014/main" id="{2D8E8C46-1BF6-4A9E-8977-FCA8E9142A9D}"/>
              </a:ext>
            </a:extLst>
          </p:cNvPr>
          <p:cNvGraphicFramePr>
            <a:graphicFrameLocks noGrp="1"/>
          </p:cNvGraphicFramePr>
          <p:nvPr>
            <p:extLst>
              <p:ext uri="{D42A27DB-BD31-4B8C-83A1-F6EECF244321}">
                <p14:modId xmlns:p14="http://schemas.microsoft.com/office/powerpoint/2010/main" val="1879931200"/>
              </p:ext>
            </p:extLst>
          </p:nvPr>
        </p:nvGraphicFramePr>
        <p:xfrm>
          <a:off x="5490242" y="13246051"/>
          <a:ext cx="37486557" cy="11801277"/>
        </p:xfrm>
        <a:graphic>
          <a:graphicData uri="http://schemas.openxmlformats.org/drawingml/2006/table">
            <a:tbl>
              <a:tblPr firstRow="1" firstCol="1" bandRow="1">
                <a:tableStyleId>{5C22544A-7EE6-4342-B048-85BDC9FD1C3A}</a:tableStyleId>
              </a:tblPr>
              <a:tblGrid>
                <a:gridCol w="27403275">
                  <a:extLst>
                    <a:ext uri="{9D8B030D-6E8A-4147-A177-3AD203B41FA5}">
                      <a16:colId xmlns:a16="http://schemas.microsoft.com/office/drawing/2014/main" val="3308072542"/>
                    </a:ext>
                  </a:extLst>
                </a:gridCol>
                <a:gridCol w="10083282">
                  <a:extLst>
                    <a:ext uri="{9D8B030D-6E8A-4147-A177-3AD203B41FA5}">
                      <a16:colId xmlns:a16="http://schemas.microsoft.com/office/drawing/2014/main" val="262061867"/>
                    </a:ext>
                  </a:extLst>
                </a:gridCol>
              </a:tblGrid>
              <a:tr h="2144116">
                <a:tc>
                  <a:txBody>
                    <a:bodyPr/>
                    <a:lstStyle/>
                    <a:p>
                      <a:pPr marL="0" marR="0">
                        <a:lnSpc>
                          <a:spcPct val="107000"/>
                        </a:lnSpc>
                        <a:spcBef>
                          <a:spcPts val="0"/>
                        </a:spcBef>
                        <a:spcAft>
                          <a:spcPts val="0"/>
                        </a:spcAft>
                      </a:pPr>
                      <a:r>
                        <a:rPr lang="en-US" sz="6000" dirty="0">
                          <a:solidFill>
                            <a:schemeClr val="bg1"/>
                          </a:solidFill>
                          <a:effectLst/>
                          <a:latin typeface="Calibri" panose="020F0502020204030204" pitchFamily="34" charset="0"/>
                          <a:cs typeface="Calibri" panose="020F0502020204030204" pitchFamily="34" charset="0"/>
                        </a:rPr>
                        <a:t>Application Fees for Conditional Adult-Use Dispensing Organization Licenses:</a:t>
                      </a:r>
                      <a:endPar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0"/>
                        </a:spcAft>
                      </a:pPr>
                      <a:r>
                        <a:rPr lang="en-US" sz="6000" b="0" dirty="0">
                          <a:solidFill>
                            <a:schemeClr val="tx1"/>
                          </a:solidFill>
                          <a:effectLst/>
                          <a:latin typeface="Calibri" panose="020F0502020204030204" pitchFamily="34" charset="0"/>
                          <a:cs typeface="Calibri" panose="020F0502020204030204" pitchFamily="34" charset="0"/>
                        </a:rPr>
                        <a:t>$0</a:t>
                      </a:r>
                      <a:r>
                        <a:rPr lang="en-US" sz="6000" dirty="0">
                          <a:solidFill>
                            <a:schemeClr val="tx1"/>
                          </a:solidFill>
                          <a:effectLst/>
                          <a:latin typeface="Calibri" panose="020F0502020204030204" pitchFamily="34" charset="0"/>
                          <a:cs typeface="Calibri" panose="020F0502020204030204" pitchFamily="34" charset="0"/>
                        </a:rPr>
                        <a:t> </a:t>
                      </a:r>
                      <a:endParaRPr lang="en-US" sz="6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9F0E8"/>
                    </a:solidFill>
                  </a:tcPr>
                </a:tc>
                <a:extLst>
                  <a:ext uri="{0D108BD9-81ED-4DB2-BD59-A6C34878D82A}">
                    <a16:rowId xmlns:a16="http://schemas.microsoft.com/office/drawing/2014/main" val="1242904036"/>
                  </a:ext>
                </a:extLst>
              </a:tr>
              <a:tr h="1983433">
                <a:tc>
                  <a:txBody>
                    <a:bodyPr/>
                    <a:lstStyle/>
                    <a:p>
                      <a:pPr marL="0" marR="0">
                        <a:lnSpc>
                          <a:spcPct val="107000"/>
                        </a:lnSpc>
                        <a:spcBef>
                          <a:spcPts val="0"/>
                        </a:spcBef>
                        <a:spcAft>
                          <a:spcPts val="0"/>
                        </a:spcAft>
                      </a:pPr>
                      <a:r>
                        <a:rPr lang="en-US" sz="6000" dirty="0">
                          <a:solidFill>
                            <a:schemeClr val="bg1"/>
                          </a:solidFill>
                          <a:effectLst/>
                          <a:latin typeface="Calibri" panose="020F0502020204030204" pitchFamily="34" charset="0"/>
                          <a:cs typeface="Calibri" panose="020F0502020204030204" pitchFamily="34" charset="0"/>
                        </a:rPr>
                        <a:t>License Fees for Early Approval Adult-Use Dispensing Organization Licenses:</a:t>
                      </a:r>
                      <a:endPar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0"/>
                        </a:spcAft>
                      </a:pPr>
                      <a:r>
                        <a:rPr lang="en-US" sz="6000" dirty="0">
                          <a:solidFill>
                            <a:schemeClr val="tx1"/>
                          </a:solidFill>
                          <a:effectLst/>
                          <a:latin typeface="Calibri" panose="020F0502020204030204" pitchFamily="34" charset="0"/>
                          <a:cs typeface="Calibri" panose="020F0502020204030204" pitchFamily="34" charset="0"/>
                        </a:rPr>
                        <a:t>$1,590,000.00</a:t>
                      </a:r>
                      <a:endParaRPr lang="en-US" sz="6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62670722"/>
                  </a:ext>
                </a:extLst>
              </a:tr>
              <a:tr h="2144116">
                <a:tc>
                  <a:txBody>
                    <a:bodyPr/>
                    <a:lstStyle/>
                    <a:p>
                      <a:pPr marL="0" marR="0">
                        <a:lnSpc>
                          <a:spcPct val="107000"/>
                        </a:lnSpc>
                        <a:spcBef>
                          <a:spcPts val="0"/>
                        </a:spcBef>
                        <a:spcAft>
                          <a:spcPts val="0"/>
                        </a:spcAft>
                      </a:pPr>
                      <a:r>
                        <a:rPr lang="en-US" sz="6000" dirty="0">
                          <a:solidFill>
                            <a:schemeClr val="bg1"/>
                          </a:solidFill>
                          <a:effectLst/>
                          <a:latin typeface="Calibri" panose="020F0502020204030204" pitchFamily="34" charset="0"/>
                          <a:cs typeface="Calibri" panose="020F0502020204030204" pitchFamily="34" charset="0"/>
                        </a:rPr>
                        <a:t>Fees Raised from Early Approval Adult-Use Dispensing Organization Licensees for the Cannabis Business Development Fund:</a:t>
                      </a:r>
                      <a:endPar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0"/>
                        </a:spcAft>
                      </a:pPr>
                      <a:r>
                        <a:rPr lang="en-US" sz="6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$7,413,363.85</a:t>
                      </a:r>
                    </a:p>
                  </a:txBody>
                  <a:tcPr marL="68580" marR="68580" marT="0" marB="0" anchor="ctr"/>
                </a:tc>
                <a:extLst>
                  <a:ext uri="{0D108BD9-81ED-4DB2-BD59-A6C34878D82A}">
                    <a16:rowId xmlns:a16="http://schemas.microsoft.com/office/drawing/2014/main" val="1930355150"/>
                  </a:ext>
                </a:extLst>
              </a:tr>
              <a:tr h="2144116">
                <a:tc>
                  <a:txBody>
                    <a:bodyPr/>
                    <a:lstStyle/>
                    <a:p>
                      <a:pPr marL="0" marR="0">
                        <a:lnSpc>
                          <a:spcPct val="107000"/>
                        </a:lnSpc>
                        <a:spcBef>
                          <a:spcPts val="0"/>
                        </a:spcBef>
                        <a:spcAft>
                          <a:spcPts val="0"/>
                        </a:spcAft>
                      </a:pPr>
                      <a:r>
                        <a:rPr lang="en-US" sz="6000" dirty="0">
                          <a:solidFill>
                            <a:schemeClr val="bg1"/>
                          </a:solidFill>
                          <a:effectLst/>
                          <a:latin typeface="Calibri" panose="020F0502020204030204" pitchFamily="34" charset="0"/>
                          <a:cs typeface="Calibri" panose="020F0502020204030204" pitchFamily="34" charset="0"/>
                        </a:rPr>
                        <a:t>License fees for Adult-Use Dispensing Organization Principal Officers, Agents-in-Charge, and Agents:</a:t>
                      </a:r>
                      <a:endPar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0"/>
                        </a:spcAft>
                      </a:pPr>
                      <a:r>
                        <a:rPr lang="en-US" sz="6000" dirty="0">
                          <a:solidFill>
                            <a:schemeClr val="tx1"/>
                          </a:solidFill>
                          <a:effectLst/>
                          <a:latin typeface="Calibri" panose="020F0502020204030204" pitchFamily="34" charset="0"/>
                          <a:cs typeface="Calibri" panose="020F0502020204030204" pitchFamily="34" charset="0"/>
                        </a:rPr>
                        <a:t>$56,500.00*</a:t>
                      </a:r>
                      <a:endParaRPr lang="en-US" sz="6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74150449"/>
                  </a:ext>
                </a:extLst>
              </a:tr>
              <a:tr h="1044328">
                <a:tc>
                  <a:txBody>
                    <a:bodyPr/>
                    <a:lstStyle/>
                    <a:p>
                      <a:pPr marL="0" marR="0">
                        <a:lnSpc>
                          <a:spcPct val="107000"/>
                        </a:lnSpc>
                        <a:spcBef>
                          <a:spcPts val="0"/>
                        </a:spcBef>
                        <a:spcAft>
                          <a:spcPts val="0"/>
                        </a:spcAft>
                      </a:pPr>
                      <a:r>
                        <a:rPr lang="en-US" sz="6000" dirty="0">
                          <a:solidFill>
                            <a:schemeClr val="bg1"/>
                          </a:solidFill>
                          <a:effectLst/>
                          <a:latin typeface="Calibri" panose="020F0502020204030204" pitchFamily="34" charset="0"/>
                          <a:cs typeface="Calibri" panose="020F0502020204030204" pitchFamily="34" charset="0"/>
                        </a:rPr>
                        <a:t>Other Fees:</a:t>
                      </a:r>
                      <a:endPar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0"/>
                        </a:spcAft>
                      </a:pPr>
                      <a:r>
                        <a:rPr lang="en-US" sz="6000" dirty="0">
                          <a:solidFill>
                            <a:schemeClr val="tx1"/>
                          </a:solidFill>
                          <a:effectLst/>
                          <a:latin typeface="Calibri" panose="020F0502020204030204" pitchFamily="34" charset="0"/>
                          <a:cs typeface="Calibri" panose="020F0502020204030204" pitchFamily="34" charset="0"/>
                        </a:rPr>
                        <a:t>$0</a:t>
                      </a:r>
                      <a:endParaRPr lang="en-US" sz="6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35320966"/>
                  </a:ext>
                </a:extLst>
              </a:tr>
              <a:tr h="1296840">
                <a:tc>
                  <a:txBody>
                    <a:bodyPr/>
                    <a:lstStyle/>
                    <a:p>
                      <a:pPr marL="0" marR="0">
                        <a:lnSpc>
                          <a:spcPct val="107000"/>
                        </a:lnSpc>
                        <a:spcBef>
                          <a:spcPts val="0"/>
                        </a:spcBef>
                        <a:spcAft>
                          <a:spcPts val="0"/>
                        </a:spcAft>
                      </a:pPr>
                      <a:r>
                        <a:rPr lang="en-US" sz="6000" dirty="0">
                          <a:solidFill>
                            <a:schemeClr val="bg1"/>
                          </a:solidFill>
                          <a:effectLst/>
                          <a:latin typeface="Calibri" panose="020F0502020204030204" pitchFamily="34" charset="0"/>
                          <a:cs typeface="Calibri" panose="020F0502020204030204" pitchFamily="34" charset="0"/>
                        </a:rPr>
                        <a:t>Adult-Use Cannabis Cultivator Privilege and Purchaser Excise Taxes: </a:t>
                      </a:r>
                      <a:endPar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0"/>
                        </a:spcAft>
                      </a:pPr>
                      <a:r>
                        <a:rPr lang="en-US" sz="6000" dirty="0">
                          <a:solidFill>
                            <a:schemeClr val="tx1"/>
                          </a:solidFill>
                          <a:effectLst/>
                          <a:latin typeface="Calibri" panose="020F0502020204030204" pitchFamily="34" charset="0"/>
                          <a:cs typeface="Calibri" panose="020F0502020204030204" pitchFamily="34" charset="0"/>
                        </a:rPr>
                        <a:t>$176,865,328.60 </a:t>
                      </a:r>
                      <a:endParaRPr lang="en-US" sz="6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54496474"/>
                  </a:ext>
                </a:extLst>
              </a:tr>
              <a:tr h="1044328">
                <a:tc>
                  <a:txBody>
                    <a:bodyPr/>
                    <a:lstStyle/>
                    <a:p>
                      <a:pPr marL="0" marR="0" algn="r">
                        <a:lnSpc>
                          <a:spcPct val="107000"/>
                        </a:lnSpc>
                        <a:spcBef>
                          <a:spcPts val="0"/>
                        </a:spcBef>
                        <a:spcAft>
                          <a:spcPts val="0"/>
                        </a:spcAft>
                      </a:pPr>
                      <a:r>
                        <a:rPr lang="en-US" sz="6000" dirty="0">
                          <a:solidFill>
                            <a:schemeClr val="bg1"/>
                          </a:solidFill>
                          <a:effectLst/>
                          <a:latin typeface="Calibri" panose="020F0502020204030204" pitchFamily="34" charset="0"/>
                          <a:cs typeface="Calibri" panose="020F0502020204030204" pitchFamily="34" charset="0"/>
                        </a:rPr>
                        <a:t>Total:</a:t>
                      </a:r>
                      <a:endPar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0"/>
                        </a:spcAft>
                      </a:pPr>
                      <a:r>
                        <a:rPr lang="en-US" sz="6000" b="1" dirty="0">
                          <a:solidFill>
                            <a:schemeClr val="tx1"/>
                          </a:solidFill>
                          <a:effectLst/>
                          <a:latin typeface="Calibri" panose="020F0502020204030204" pitchFamily="34" charset="0"/>
                          <a:cs typeface="Calibri" panose="020F0502020204030204" pitchFamily="34" charset="0"/>
                        </a:rPr>
                        <a:t>$185,925,192.45</a:t>
                      </a:r>
                      <a:endParaRPr lang="en-US" sz="6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538009704"/>
                  </a:ext>
                </a:extLst>
              </a:tr>
            </a:tbl>
          </a:graphicData>
        </a:graphic>
      </p:graphicFrame>
      <p:sp>
        <p:nvSpPr>
          <p:cNvPr id="7" name="Rectangle 1">
            <a:extLst>
              <a:ext uri="{FF2B5EF4-FFF2-40B4-BE49-F238E27FC236}">
                <a16:creationId xmlns:a16="http://schemas.microsoft.com/office/drawing/2014/main" id="{869F80A9-A723-43E3-872E-9260ACC4590C}"/>
              </a:ext>
            </a:extLst>
          </p:cNvPr>
          <p:cNvSpPr>
            <a:spLocks noChangeArrowheads="1"/>
          </p:cNvSpPr>
          <p:nvPr/>
        </p:nvSpPr>
        <p:spPr bwMode="auto">
          <a:xfrm>
            <a:off x="4766846" y="8677085"/>
            <a:ext cx="4126630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Cannabis Business Development Fund</a:t>
            </a:r>
            <a:endParaRPr kumimoji="0" lang="en-US" altLang="en-US" sz="6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Cannabis Business Development Fund (the “CBD Fund”) was also created by Public Act 101-0027.  The CBD Fund is funded by legacy medical cannabis cultivation center and dispensing organization registrants.  Dispensing organizations were required to make a contribution to the CBD Fund of up to $200,000 before obtaining an Early Approval Adult-Use Dispensing Organization License.  </a:t>
            </a:r>
            <a:endParaRPr kumimoji="0" lang="en-US" altLang="en-US" sz="6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9906E70-C3E6-46A0-8E5C-2DB259946642}"/>
              </a:ext>
            </a:extLst>
          </p:cNvPr>
          <p:cNvSpPr/>
          <p:nvPr/>
        </p:nvSpPr>
        <p:spPr>
          <a:xfrm>
            <a:off x="4766846" y="25370141"/>
            <a:ext cx="41266307" cy="7478970"/>
          </a:xfrm>
          <a:prstGeom prst="rect">
            <a:avLst/>
          </a:prstGeom>
        </p:spPr>
        <p:txBody>
          <a:bodyPr wrap="square">
            <a:spAutoFit/>
          </a:bodyPr>
          <a:lstStyle/>
          <a:p>
            <a:pPr lvl="0" eaLnBrk="0" fontAlgn="base" hangingPunct="0">
              <a:spcBef>
                <a:spcPct val="0"/>
              </a:spcBef>
              <a:spcAft>
                <a:spcPct val="0"/>
              </a:spcAft>
            </a:pPr>
            <a:r>
              <a:rPr lang="en-US" altLang="en-US" sz="6000" dirty="0">
                <a:latin typeface="Calibri" panose="020F0502020204030204" pitchFamily="34" charset="0"/>
                <a:ea typeface="Calibri" panose="020F0502020204030204" pitchFamily="34" charset="0"/>
                <a:cs typeface="Calibri" panose="020F0502020204030204" pitchFamily="34" charset="0"/>
              </a:rPr>
              <a:t>*Agents can use their medical cannabis dispensing organization identification cards at the Early Approval Dispensing Organizations.  As such, the only agents that have obtained an adult-use agent identification card are those that did so as part of the Department’s testing of the new online application process.</a:t>
            </a:r>
          </a:p>
          <a:p>
            <a:pPr lvl="0" eaLnBrk="0" fontAlgn="base" hangingPunct="0">
              <a:spcBef>
                <a:spcPct val="0"/>
              </a:spcBef>
              <a:spcAft>
                <a:spcPct val="0"/>
              </a:spcAft>
            </a:pPr>
            <a:endParaRPr lang="en-US" altLang="en-US" sz="6000"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altLang="en-US" sz="6000" b="1" u="sng" dirty="0">
                <a:latin typeface="Calibri" panose="020F0502020204030204" pitchFamily="34" charset="0"/>
                <a:ea typeface="Calibri" panose="020F0502020204030204" pitchFamily="34" charset="0"/>
                <a:cs typeface="Calibri" panose="020F0502020204030204" pitchFamily="34" charset="0"/>
              </a:rPr>
              <a:t>Recommendations Related to Tax Rates </a:t>
            </a:r>
            <a:endParaRPr lang="en-US" altLang="en-US" sz="6000"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altLang="en-US" sz="6000" dirty="0">
                <a:latin typeface="Calibri" panose="020F0502020204030204" pitchFamily="34" charset="0"/>
                <a:ea typeface="Calibri" panose="020F0502020204030204" pitchFamily="34" charset="0"/>
                <a:cs typeface="Calibri" panose="020F0502020204030204" pitchFamily="34" charset="0"/>
              </a:rPr>
              <a:t>While the Cannabis Regulation and Tax Act directs the Department to provide recommendations related to the tax rates that have been applied, the Department has determined it is too early in the Adult-Use Cannabis Program to make any such recommendations.  Further, six-months of data is insufficient for any meaningful analysis. </a:t>
            </a:r>
            <a:endParaRPr lang="en-US" altLang="en-US" sz="60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7960888-FBA6-483E-B09F-B9151646B060}"/>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25</a:t>
            </a:r>
          </a:p>
        </p:txBody>
      </p:sp>
    </p:spTree>
    <p:extLst>
      <p:ext uri="{BB962C8B-B14F-4D97-AF65-F5344CB8AC3E}">
        <p14:creationId xmlns:p14="http://schemas.microsoft.com/office/powerpoint/2010/main" val="1813216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3860606"/>
          </a:xfrm>
          <a:prstGeom prst="rect">
            <a:avLst/>
          </a:prstGeom>
        </p:spPr>
      </p:pic>
      <p:sp>
        <p:nvSpPr>
          <p:cNvPr id="11" name="Object 10"/>
          <p:cNvSpPr txBox="1"/>
          <p:nvPr/>
        </p:nvSpPr>
        <p:spPr>
          <a:xfrm>
            <a:off x="4810606" y="4597605"/>
            <a:ext cx="38214320"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Relevant Legislation, Updates, and Initiatives </a:t>
            </a:r>
            <a:endParaRPr lang="en-US" dirty="0">
              <a:latin typeface="Calibri" panose="020F0502020204030204" pitchFamily="34" charset="0"/>
              <a:cs typeface="Calibri" panose="020F0502020204030204" pitchFamily="34" charset="0"/>
            </a:endParaRPr>
          </a:p>
        </p:txBody>
      </p:sp>
      <p:sp>
        <p:nvSpPr>
          <p:cNvPr id="15" name="Object 14"/>
          <p:cNvSpPr txBox="1"/>
          <p:nvPr/>
        </p:nvSpPr>
        <p:spPr>
          <a:xfrm>
            <a:off x="4810606" y="6972300"/>
            <a:ext cx="45220436" cy="8352942"/>
          </a:xfrm>
          <a:prstGeom prst="rect">
            <a:avLst/>
          </a:prstGeom>
          <a:noFill/>
        </p:spPr>
        <p:txBody>
          <a:bodyPr wrap="square" rtlCol="0" anchor="ctr"/>
          <a:lstStyle/>
          <a:p>
            <a:pPr lvl="0"/>
            <a:r>
              <a:rPr lang="en-US" sz="6000" dirty="0">
                <a:solidFill>
                  <a:schemeClr val="bg1"/>
                </a:solidFill>
                <a:latin typeface="Calibri" panose="020F0502020204030204" pitchFamily="34" charset="0"/>
                <a:cs typeface="Calibri" panose="020F0502020204030204" pitchFamily="34" charset="0"/>
              </a:rPr>
              <a:t>HB1443 (sponsored by Representative Ford and Senator Lightford of the 102</a:t>
            </a:r>
            <a:r>
              <a:rPr lang="en-US" sz="6000" baseline="30000" dirty="0">
                <a:solidFill>
                  <a:schemeClr val="bg1"/>
                </a:solidFill>
                <a:latin typeface="Calibri" panose="020F0502020204030204" pitchFamily="34" charset="0"/>
                <a:cs typeface="Calibri" panose="020F0502020204030204" pitchFamily="34" charset="0"/>
              </a:rPr>
              <a:t>nd</a:t>
            </a:r>
            <a:r>
              <a:rPr lang="en-US" sz="6000" dirty="0">
                <a:solidFill>
                  <a:schemeClr val="bg1"/>
                </a:solidFill>
                <a:latin typeface="Calibri" panose="020F0502020204030204" pitchFamily="34" charset="0"/>
                <a:cs typeface="Calibri" panose="020F0502020204030204" pitchFamily="34" charset="0"/>
              </a:rPr>
              <a:t> GA) passed both houses on May 28, 2021, now Public Act 102-0098, was signed by Governor Pritzker July 15, 2021.</a:t>
            </a:r>
          </a:p>
          <a:p>
            <a:pPr lvl="0"/>
            <a:endParaRPr lang="en-US" sz="6000" dirty="0">
              <a:solidFill>
                <a:schemeClr val="bg1"/>
              </a:solidFill>
              <a:latin typeface="Calibri" panose="020F0502020204030204" pitchFamily="34" charset="0"/>
              <a:cs typeface="Calibri" panose="020F0502020204030204" pitchFamily="34" charset="0"/>
            </a:endParaRPr>
          </a:p>
          <a:p>
            <a:pPr lvl="0"/>
            <a:r>
              <a:rPr lang="en-US" sz="6000" dirty="0">
                <a:solidFill>
                  <a:prstClr val="white"/>
                </a:solidFill>
                <a:latin typeface="Calibri" panose="020F0502020204030204" pitchFamily="34" charset="0"/>
                <a:cs typeface="Calibri" panose="020F0502020204030204" pitchFamily="34" charset="0"/>
              </a:rPr>
              <a:t>The bill was trailer legislation to modify the Cannabis Regulation and Tax Act.</a:t>
            </a:r>
          </a:p>
          <a:p>
            <a:pPr lvl="0"/>
            <a:endParaRPr lang="en-US" sz="6000" dirty="0">
              <a:solidFill>
                <a:prstClr val="white"/>
              </a:solidFill>
              <a:latin typeface="Calibri" panose="020F0502020204030204" pitchFamily="34" charset="0"/>
              <a:cs typeface="Calibri" panose="020F0502020204030204" pitchFamily="34" charset="0"/>
            </a:endParaRPr>
          </a:p>
          <a:p>
            <a:pPr lvl="0"/>
            <a:r>
              <a:rPr lang="en-US" sz="6000" dirty="0">
                <a:solidFill>
                  <a:prstClr val="white"/>
                </a:solidFill>
                <a:latin typeface="Calibri" panose="020F0502020204030204" pitchFamily="34" charset="0"/>
                <a:cs typeface="Calibri" panose="020F0502020204030204" pitchFamily="34" charset="0"/>
              </a:rPr>
              <a:t>P.A. 102-0098 made the following changes:</a:t>
            </a:r>
          </a:p>
        </p:txBody>
      </p:sp>
      <p:sp>
        <p:nvSpPr>
          <p:cNvPr id="19" name="Object 13">
            <a:extLst>
              <a:ext uri="{FF2B5EF4-FFF2-40B4-BE49-F238E27FC236}">
                <a16:creationId xmlns:a16="http://schemas.microsoft.com/office/drawing/2014/main" id="{848EDEEC-8563-4AB0-8FE1-2D0F047C9282}"/>
              </a:ext>
            </a:extLst>
          </p:cNvPr>
          <p:cNvSpPr txBox="1"/>
          <p:nvPr/>
        </p:nvSpPr>
        <p:spPr>
          <a:xfrm>
            <a:off x="2549621" y="35658857"/>
            <a:ext cx="40826411" cy="1358997"/>
          </a:xfrm>
          <a:prstGeom prst="rect">
            <a:avLst/>
          </a:prstGeom>
          <a:noFill/>
        </p:spPr>
        <p:txBody>
          <a:bodyPr wrap="square" rtlCol="0" anchor="ctr"/>
          <a:lstStyle/>
          <a:p>
            <a:pPr lvl="0"/>
            <a:r>
              <a:rPr lang="en-US" sz="5700" b="1" dirty="0">
                <a:latin typeface="Calibri" panose="020F0502020204030204" pitchFamily="34" charset="0"/>
                <a:ea typeface="Karla" pitchFamily="34" charset="-122"/>
                <a:cs typeface="Calibri" panose="020F0502020204030204" pitchFamily="34" charset="0"/>
              </a:rPr>
              <a:t>IDFPR </a:t>
            </a:r>
            <a:r>
              <a:rPr lang="en-US" sz="5700" dirty="0">
                <a:latin typeface="Calibri" panose="020F0502020204030204" pitchFamily="34" charset="0"/>
                <a:ea typeface="Karla" pitchFamily="34" charset="-122"/>
                <a:cs typeface="Calibri" panose="020F0502020204030204" pitchFamily="34" charset="0"/>
              </a:rPr>
              <a:t>// Cannabis Annual Report 2021 // Legislation, Updates and Initiatives</a:t>
            </a:r>
          </a:p>
        </p:txBody>
      </p:sp>
      <p:sp>
        <p:nvSpPr>
          <p:cNvPr id="20" name="TextBox 19">
            <a:extLst>
              <a:ext uri="{FF2B5EF4-FFF2-40B4-BE49-F238E27FC236}">
                <a16:creationId xmlns:a16="http://schemas.microsoft.com/office/drawing/2014/main" id="{51F2411D-DF17-4F9E-B4B6-49664D0F9D65}"/>
              </a:ext>
            </a:extLst>
          </p:cNvPr>
          <p:cNvSpPr txBox="1"/>
          <p:nvPr/>
        </p:nvSpPr>
        <p:spPr>
          <a:xfrm>
            <a:off x="49708249" y="37766114"/>
            <a:ext cx="886781" cy="923330"/>
          </a:xfrm>
          <a:prstGeom prst="rect">
            <a:avLst/>
          </a:prstGeom>
          <a:noFill/>
        </p:spPr>
        <p:txBody>
          <a:bodyPr wrap="none" rtlCol="0">
            <a:spAutoFit/>
          </a:bodyPr>
          <a:lstStyle/>
          <a:p>
            <a:fld id="{F751047D-C897-410C-B655-63B5FBA012E8}" type="slidenum">
              <a:rPr lang="en-US" sz="5400" smtClean="0">
                <a:latin typeface="Calibri" panose="020F0502020204030204" pitchFamily="34" charset="0"/>
                <a:cs typeface="Calibri" panose="020F0502020204030204" pitchFamily="34" charset="0"/>
              </a:rPr>
              <a:t>26</a:t>
            </a:fld>
            <a:endParaRPr lang="en-US" sz="54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629C92B-4E78-42EE-BAA6-37DA5E8240E4}"/>
              </a:ext>
            </a:extLst>
          </p:cNvPr>
          <p:cNvSpPr/>
          <p:nvPr/>
        </p:nvSpPr>
        <p:spPr>
          <a:xfrm>
            <a:off x="48831949" y="37594622"/>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9FE102B-F56C-4DA3-8BC7-C00C0A12B549}"/>
              </a:ext>
            </a:extLst>
          </p:cNvPr>
          <p:cNvSpPr/>
          <p:nvPr/>
        </p:nvSpPr>
        <p:spPr>
          <a:xfrm>
            <a:off x="5292198" y="15505664"/>
            <a:ext cx="40770702" cy="7478970"/>
          </a:xfrm>
          <a:prstGeom prst="rect">
            <a:avLst/>
          </a:prstGeom>
        </p:spPr>
        <p:txBody>
          <a:bodyPr wrap="square">
            <a:spAutoFit/>
          </a:bodyPr>
          <a:lstStyle/>
          <a:p>
            <a:pPr marL="3143250" lvl="5" indent="-857250">
              <a:buFont typeface="Wingdings" panose="05000000000000000000" pitchFamily="2" charset="2"/>
              <a:buChar char="Ø"/>
            </a:pPr>
            <a:r>
              <a:rPr lang="en-US" sz="6000" dirty="0">
                <a:solidFill>
                  <a:prstClr val="white"/>
                </a:solidFill>
                <a:latin typeface="Calibri" panose="020F0502020204030204" pitchFamily="34" charset="0"/>
                <a:cs typeface="Calibri" panose="020F0502020204030204" pitchFamily="34" charset="0"/>
              </a:rPr>
              <a:t>Created two new lotteries, in addition to the original lottery for 75 applicants with perfect scores.</a:t>
            </a:r>
          </a:p>
          <a:p>
            <a:pPr marL="4514850" lvl="8" indent="-857250">
              <a:buFont typeface="Wingdings" panose="05000000000000000000" pitchFamily="2" charset="2"/>
              <a:buChar char="§"/>
            </a:pPr>
            <a:r>
              <a:rPr lang="en-US" sz="6000" dirty="0">
                <a:solidFill>
                  <a:schemeClr val="bg1"/>
                </a:solidFill>
                <a:latin typeface="Calibri" panose="020F0502020204030204" pitchFamily="34" charset="0"/>
                <a:cs typeface="Calibri" panose="020F0502020204030204" pitchFamily="34" charset="0"/>
              </a:rPr>
              <a:t>Qualifying Applicant Lottery</a:t>
            </a:r>
          </a:p>
          <a:p>
            <a:pPr marL="4514850" lvl="8" indent="-857250">
              <a:buFont typeface="Wingdings" panose="05000000000000000000" pitchFamily="2" charset="2"/>
              <a:buChar char="§"/>
            </a:pPr>
            <a:r>
              <a:rPr lang="en-US" sz="6000" dirty="0">
                <a:solidFill>
                  <a:schemeClr val="bg1"/>
                </a:solidFill>
                <a:latin typeface="Calibri" panose="020F0502020204030204" pitchFamily="34" charset="0"/>
                <a:cs typeface="Calibri" panose="020F0502020204030204" pitchFamily="34" charset="0"/>
              </a:rPr>
              <a:t>Social Equity Justice Involved Lottery</a:t>
            </a:r>
          </a:p>
          <a:p>
            <a:pPr marL="4514850" lvl="8" indent="-857250">
              <a:buFont typeface="Wingdings" panose="05000000000000000000" pitchFamily="2" charset="2"/>
              <a:buChar char="§"/>
            </a:pPr>
            <a:endParaRPr lang="en-US" sz="6000" dirty="0">
              <a:solidFill>
                <a:schemeClr val="bg1"/>
              </a:solidFill>
              <a:latin typeface="Calibri" panose="020F0502020204030204" pitchFamily="34" charset="0"/>
              <a:cs typeface="Calibri" panose="020F0502020204030204" pitchFamily="34" charset="0"/>
            </a:endParaRPr>
          </a:p>
          <a:p>
            <a:pPr marL="3143250" lvl="5" indent="-857250">
              <a:buFont typeface="Wingdings" panose="05000000000000000000" pitchFamily="2" charset="2"/>
              <a:buChar char="Ø"/>
            </a:pPr>
            <a:r>
              <a:rPr lang="en-US" sz="6000" dirty="0">
                <a:solidFill>
                  <a:schemeClr val="bg1"/>
                </a:solidFill>
                <a:latin typeface="Calibri" panose="020F0502020204030204" pitchFamily="34" charset="0"/>
                <a:cs typeface="Calibri" panose="020F0502020204030204" pitchFamily="34" charset="0"/>
              </a:rPr>
              <a:t>Expanded access to potential licenses for social equity applicants by reducing the required applicant score from 100% to 85% to qualify for the two new lotteries. </a:t>
            </a:r>
          </a:p>
          <a:p>
            <a:pPr marL="3143250" lvl="5" indent="-857250">
              <a:buFont typeface="Wingdings" panose="05000000000000000000" pitchFamily="2" charset="2"/>
              <a:buChar char="Ø"/>
            </a:pPr>
            <a:endParaRPr lang="en-US" sz="6000" dirty="0">
              <a:solidFill>
                <a:schemeClr val="bg1"/>
              </a:solidFill>
              <a:latin typeface="Calibri" panose="020F0502020204030204" pitchFamily="34" charset="0"/>
              <a:cs typeface="Calibri" panose="020F0502020204030204" pitchFamily="34" charset="0"/>
            </a:endParaRPr>
          </a:p>
          <a:p>
            <a:pPr marL="3143250" lvl="5" indent="-857250">
              <a:buFont typeface="Wingdings" panose="05000000000000000000" pitchFamily="2" charset="2"/>
              <a:buChar char="Ø"/>
            </a:pPr>
            <a:r>
              <a:rPr lang="en-US" sz="6000" dirty="0">
                <a:solidFill>
                  <a:schemeClr val="bg1"/>
                </a:solidFill>
                <a:latin typeface="Calibri" panose="020F0502020204030204" pitchFamily="34" charset="0"/>
                <a:cs typeface="Calibri" panose="020F0502020204030204" pitchFamily="34" charset="0"/>
              </a:rPr>
              <a:t>Narrows definition of Social Equity Applicant.</a:t>
            </a:r>
          </a:p>
        </p:txBody>
      </p:sp>
    </p:spTree>
    <p:extLst>
      <p:ext uri="{BB962C8B-B14F-4D97-AF65-F5344CB8AC3E}">
        <p14:creationId xmlns:p14="http://schemas.microsoft.com/office/powerpoint/2010/main" val="100336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10040" y="-553556"/>
            <a:ext cx="50800000" cy="39243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6506439"/>
          </a:xfrm>
          <a:prstGeom prst="rect">
            <a:avLst/>
          </a:prstGeom>
        </p:spPr>
      </p:pic>
      <p:sp>
        <p:nvSpPr>
          <p:cNvPr id="10" name="Object 9"/>
          <p:cNvSpPr txBox="1"/>
          <p:nvPr/>
        </p:nvSpPr>
        <p:spPr>
          <a:xfrm>
            <a:off x="4810606" y="4714394"/>
            <a:ext cx="3338199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SUMMARY</a:t>
            </a:r>
            <a:endParaRPr lang="en-US" dirty="0">
              <a:latin typeface="Calibri" panose="020F0502020204030204" pitchFamily="34" charset="0"/>
              <a:cs typeface="Calibri" panose="020F0502020204030204" pitchFamily="34" charset="0"/>
            </a:endParaRPr>
          </a:p>
        </p:txBody>
      </p:sp>
      <p:sp>
        <p:nvSpPr>
          <p:cNvPr id="11" name="Object 10"/>
          <p:cNvSpPr txBox="1"/>
          <p:nvPr/>
        </p:nvSpPr>
        <p:spPr>
          <a:xfrm>
            <a:off x="2549621" y="36031459"/>
            <a:ext cx="46972358" cy="1555194"/>
          </a:xfrm>
          <a:prstGeom prst="rect">
            <a:avLst/>
          </a:prstGeom>
          <a:noFill/>
        </p:spPr>
        <p:txBody>
          <a:bodyPr wrap="square" rtlCol="0" anchor="ctr"/>
          <a:lstStyle/>
          <a:p>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Annual Report 2021 // Summary</a:t>
            </a:r>
            <a:endParaRPr lang="en-US" dirty="0">
              <a:latin typeface="Calibri" panose="020F0502020204030204" pitchFamily="34" charset="0"/>
              <a:cs typeface="Calibri" panose="020F0502020204030204" pitchFamily="34" charset="0"/>
            </a:endParaRPr>
          </a:p>
        </p:txBody>
      </p:sp>
      <p:sp>
        <p:nvSpPr>
          <p:cNvPr id="13" name="Object 12"/>
          <p:cNvSpPr txBox="1"/>
          <p:nvPr/>
        </p:nvSpPr>
        <p:spPr>
          <a:xfrm>
            <a:off x="4810606" y="8080980"/>
            <a:ext cx="41222083" cy="2308060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nchor="t"/>
          <a:lstStyle/>
          <a:p>
            <a:pPr algn="just"/>
            <a:r>
              <a:rPr lang="en-US" sz="6000" dirty="0">
                <a:latin typeface="Calibri" panose="020F0502020204030204" pitchFamily="34" charset="0"/>
                <a:cs typeface="Calibri" panose="020F0502020204030204" pitchFamily="34" charset="0"/>
              </a:rPr>
              <a:t>As the regulator of the dispensary-side of the cannabis regulatory framework, as created in the Cannabis Regulation and Tax Act, the Department is charged with implementing the adult-use cannabis license application process in a way that is fair, avoids any conflict of interest within the Department, and follows the statute during the scoring of applications, including social equity applications. No other state law contained the unique combination of requirements in the new act, including the limitations on the number of licenses that can be awarded, and the reduction of economic barriers. As a result, the Department received 2,588 applications and 4,418 licenses were sought. Of these 2,588 applications, 2,530 (or nearly 98%) were submitted as Social Equity Applicants. Of those Social Equity Applicants, nearly 83% applied under the Disproportionately Impacted Area; personal arrest, conviction or adjudication; or family member arrest, conviction or adjudication prongs. The third-party scorer conducted a substantive review of the 2,588 applications and scored nearly 44,000 exhibits. </a:t>
            </a:r>
          </a:p>
          <a:p>
            <a:pPr algn="just"/>
            <a:r>
              <a:rPr lang="en-US" sz="6000" dirty="0">
                <a:latin typeface="Calibri" panose="020F0502020204030204" pitchFamily="34" charset="0"/>
                <a:cs typeface="Calibri" panose="020F0502020204030204" pitchFamily="34" charset="0"/>
              </a:rPr>
              <a:t> </a:t>
            </a:r>
          </a:p>
          <a:p>
            <a:pPr algn="just"/>
            <a:r>
              <a:rPr lang="en-US" sz="6000" dirty="0">
                <a:latin typeface="Calibri" panose="020F0502020204030204" pitchFamily="34" charset="0"/>
                <a:cs typeface="Calibri" panose="020F0502020204030204" pitchFamily="34" charset="0"/>
              </a:rPr>
              <a:t>In 2021, the Department undertook a supplemental review to provide all applicants more detailed information about how points are awarded for the application, and in some instances were given an opportunity to supplement their applications. As a result, the third-party scorer has conducted an additional review at the exhibit level, and then conducted an additional managerial-level quality control review for grading consistency across applications submitted by the same applicant. </a:t>
            </a:r>
          </a:p>
          <a:p>
            <a:pPr algn="just"/>
            <a:r>
              <a:rPr lang="en-US" sz="6000" dirty="0">
                <a:latin typeface="Calibri" panose="020F0502020204030204" pitchFamily="34" charset="0"/>
                <a:cs typeface="Calibri" panose="020F0502020204030204" pitchFamily="34" charset="0"/>
              </a:rPr>
              <a:t> </a:t>
            </a:r>
          </a:p>
          <a:p>
            <a:pPr algn="just"/>
            <a:r>
              <a:rPr lang="en-US" sz="6000" dirty="0">
                <a:latin typeface="Calibri" panose="020F0502020204030204" pitchFamily="34" charset="0"/>
                <a:cs typeface="Calibri" panose="020F0502020204030204" pitchFamily="34" charset="0"/>
              </a:rPr>
              <a:t>During the pendency of the supplemental review, the General Assembly passed House Bill 1443, aimed at clarifying portions of the original Cannabis Act. As a result, the bill establishes a more comprehensive criteria to award 110 adult-use cannabis dispensary licenses. This bill created two new lotteries with increased applicant participation (85% cut score) and a narrower definition of social equity applicant to include only applicants who applied under the disproportionately impacted area or those that have personally been convicted or has a family member who have been convicted of a cannabis-related crime. The lottery dates for these additional, and the original, licenses took place in July and August of 2021. </a:t>
            </a:r>
          </a:p>
          <a:p>
            <a:pPr algn="just"/>
            <a:r>
              <a:rPr lang="en-US" sz="6000" dirty="0">
                <a:latin typeface="Calibri" panose="020F0502020204030204" pitchFamily="34" charset="0"/>
                <a:cs typeface="Calibri" panose="020F0502020204030204" pitchFamily="34" charset="0"/>
              </a:rPr>
              <a:t> </a:t>
            </a:r>
          </a:p>
          <a:p>
            <a:pPr algn="just"/>
            <a:r>
              <a:rPr lang="en-US" sz="6000" dirty="0">
                <a:latin typeface="Calibri" panose="020F0502020204030204" pitchFamily="34" charset="0"/>
                <a:cs typeface="Calibri" panose="020F0502020204030204" pitchFamily="34" charset="0"/>
              </a:rPr>
              <a:t>We are reaching the end of this process and look forward to continuing our march forward in the implementation of the most equitable cannabis program in the country.  </a:t>
            </a:r>
          </a:p>
        </p:txBody>
      </p:sp>
      <p:sp>
        <p:nvSpPr>
          <p:cNvPr id="17" name="TextBox 16">
            <a:extLst>
              <a:ext uri="{FF2B5EF4-FFF2-40B4-BE49-F238E27FC236}">
                <a16:creationId xmlns:a16="http://schemas.microsoft.com/office/drawing/2014/main" id="{E23DB8DA-1E96-4C23-9554-21DB79D2EC06}"/>
              </a:ext>
            </a:extLst>
          </p:cNvPr>
          <p:cNvSpPr txBox="1"/>
          <p:nvPr/>
        </p:nvSpPr>
        <p:spPr>
          <a:xfrm>
            <a:off x="49746349" y="37766114"/>
            <a:ext cx="535724" cy="923330"/>
          </a:xfrm>
          <a:prstGeom prst="rect">
            <a:avLst/>
          </a:prstGeom>
          <a:noFill/>
        </p:spPr>
        <p:txBody>
          <a:bodyPr wrap="none" rtlCol="0">
            <a:spAutoFit/>
          </a:bodyPr>
          <a:lstStyle/>
          <a:p>
            <a:fld id="{153EFBDA-7DF1-4AE1-9D9A-497C3EC8F68E}" type="slidenum">
              <a:rPr lang="en-US" sz="5400" smtClean="0">
                <a:latin typeface="Calibri" panose="020F0502020204030204" pitchFamily="34" charset="0"/>
                <a:cs typeface="Calibri" panose="020F0502020204030204" pitchFamily="34" charset="0"/>
              </a:rPr>
              <a:t>3</a:t>
            </a:fld>
            <a:endParaRPr lang="en-US" sz="54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268339" y="-150784"/>
            <a:ext cx="51045035" cy="39411122"/>
          </a:xfrm>
          <a:prstGeom prst="rect">
            <a:avLst/>
          </a:prstGeom>
        </p:spPr>
      </p:pic>
      <p:pic>
        <p:nvPicPr>
          <p:cNvPr id="4" name="Object 3" descr="preencoded.png"/>
          <p:cNvPicPr>
            <a:picLocks noChangeAspect="1"/>
          </p:cNvPicPr>
          <p:nvPr/>
        </p:nvPicPr>
        <p:blipFill>
          <a:blip r:embed="rId4"/>
          <a:stretch>
            <a:fillRect/>
          </a:stretch>
        </p:blipFill>
        <p:spPr>
          <a:xfrm>
            <a:off x="-228601" y="-150784"/>
            <a:ext cx="51045035" cy="33333909"/>
          </a:xfrm>
          <a:prstGeom prst="rect">
            <a:avLst/>
          </a:prstGeom>
        </p:spPr>
      </p:pic>
      <p:pic>
        <p:nvPicPr>
          <p:cNvPr id="5" name="Object 4" descr="preencoded.png"/>
          <p:cNvPicPr>
            <a:picLocks noChangeAspect="1"/>
          </p:cNvPicPr>
          <p:nvPr/>
        </p:nvPicPr>
        <p:blipFill>
          <a:blip r:embed="rId5"/>
          <a:stretch>
            <a:fillRect/>
          </a:stretch>
        </p:blipFill>
        <p:spPr>
          <a:xfrm>
            <a:off x="8851515" y="18304020"/>
            <a:ext cx="5676515" cy="1828030"/>
          </a:xfrm>
          <a:prstGeom prst="rect">
            <a:avLst/>
          </a:prstGeom>
        </p:spPr>
      </p:pic>
      <p:pic>
        <p:nvPicPr>
          <p:cNvPr id="6" name="Object 5" descr="preencoded.png"/>
          <p:cNvPicPr>
            <a:picLocks noChangeAspect="1"/>
          </p:cNvPicPr>
          <p:nvPr/>
        </p:nvPicPr>
        <p:blipFill>
          <a:blip r:embed="rId6"/>
          <a:stretch>
            <a:fillRect/>
          </a:stretch>
        </p:blipFill>
        <p:spPr>
          <a:xfrm>
            <a:off x="14301410" y="20113471"/>
            <a:ext cx="401367" cy="9231447"/>
          </a:xfrm>
          <a:prstGeom prst="rect">
            <a:avLst/>
          </a:prstGeom>
        </p:spPr>
      </p:pic>
      <p:pic>
        <p:nvPicPr>
          <p:cNvPr id="7" name="Object 6" descr="preencoded.png"/>
          <p:cNvPicPr>
            <a:picLocks noChangeAspect="1"/>
          </p:cNvPicPr>
          <p:nvPr/>
        </p:nvPicPr>
        <p:blipFill>
          <a:blip r:embed="rId7">
            <a:duotone>
              <a:schemeClr val="accent1">
                <a:shade val="45000"/>
                <a:satMod val="135000"/>
              </a:schemeClr>
              <a:prstClr val="white"/>
            </a:duotone>
          </a:blip>
          <a:stretch>
            <a:fillRect/>
          </a:stretch>
        </p:blipFill>
        <p:spPr>
          <a:xfrm>
            <a:off x="3271212" y="18304020"/>
            <a:ext cx="5676515" cy="1828030"/>
          </a:xfrm>
          <a:prstGeom prst="rect">
            <a:avLst/>
          </a:prstGeom>
        </p:spPr>
      </p:pic>
      <p:pic>
        <p:nvPicPr>
          <p:cNvPr id="8" name="Object 7" descr="preencoded.png"/>
          <p:cNvPicPr>
            <a:picLocks noChangeAspect="1"/>
          </p:cNvPicPr>
          <p:nvPr/>
        </p:nvPicPr>
        <p:blipFill>
          <a:blip r:embed="rId8"/>
          <a:stretch>
            <a:fillRect/>
          </a:stretch>
        </p:blipFill>
        <p:spPr>
          <a:xfrm>
            <a:off x="3080244" y="8552535"/>
            <a:ext cx="425618" cy="9789220"/>
          </a:xfrm>
          <a:prstGeom prst="rect">
            <a:avLst/>
          </a:prstGeom>
        </p:spPr>
      </p:pic>
      <p:pic>
        <p:nvPicPr>
          <p:cNvPr id="9" name="Object 8" descr="preencoded.png"/>
          <p:cNvPicPr>
            <a:picLocks noChangeAspect="1"/>
          </p:cNvPicPr>
          <p:nvPr/>
        </p:nvPicPr>
        <p:blipFill>
          <a:blip r:embed="rId9">
            <a:duotone>
              <a:schemeClr val="accent1">
                <a:shade val="45000"/>
                <a:satMod val="135000"/>
              </a:schemeClr>
              <a:prstClr val="white"/>
            </a:duotone>
          </a:blip>
          <a:stretch>
            <a:fillRect/>
          </a:stretch>
        </p:blipFill>
        <p:spPr>
          <a:xfrm>
            <a:off x="14528030" y="18304020"/>
            <a:ext cx="5724621" cy="1828030"/>
          </a:xfrm>
          <a:prstGeom prst="rect">
            <a:avLst/>
          </a:prstGeom>
        </p:spPr>
      </p:pic>
      <p:pic>
        <p:nvPicPr>
          <p:cNvPr id="10" name="Object 9" descr="preencoded.png"/>
          <p:cNvPicPr>
            <a:picLocks noChangeAspect="1"/>
          </p:cNvPicPr>
          <p:nvPr/>
        </p:nvPicPr>
        <p:blipFill>
          <a:blip r:embed="rId10"/>
          <a:stretch>
            <a:fillRect/>
          </a:stretch>
        </p:blipFill>
        <p:spPr>
          <a:xfrm>
            <a:off x="14263873" y="8556067"/>
            <a:ext cx="425618" cy="9741929"/>
          </a:xfrm>
          <a:prstGeom prst="rect">
            <a:avLst/>
          </a:prstGeom>
        </p:spPr>
      </p:pic>
      <p:pic>
        <p:nvPicPr>
          <p:cNvPr id="11" name="Object 10" descr="preencoded.png"/>
          <p:cNvPicPr>
            <a:picLocks noChangeAspect="1"/>
          </p:cNvPicPr>
          <p:nvPr/>
        </p:nvPicPr>
        <p:blipFill>
          <a:blip r:embed="rId11"/>
          <a:stretch>
            <a:fillRect/>
          </a:stretch>
        </p:blipFill>
        <p:spPr>
          <a:xfrm>
            <a:off x="20204545" y="18304020"/>
            <a:ext cx="5628409" cy="1828030"/>
          </a:xfrm>
          <a:prstGeom prst="rect">
            <a:avLst/>
          </a:prstGeom>
        </p:spPr>
      </p:pic>
      <p:pic>
        <p:nvPicPr>
          <p:cNvPr id="12" name="Object 11" descr="preencoded.png"/>
          <p:cNvPicPr>
            <a:picLocks noChangeAspect="1"/>
          </p:cNvPicPr>
          <p:nvPr/>
        </p:nvPicPr>
        <p:blipFill>
          <a:blip r:embed="rId12"/>
          <a:stretch>
            <a:fillRect/>
          </a:stretch>
        </p:blipFill>
        <p:spPr>
          <a:xfrm>
            <a:off x="25570104" y="20108361"/>
            <a:ext cx="398821" cy="9172899"/>
          </a:xfrm>
          <a:prstGeom prst="rect">
            <a:avLst/>
          </a:prstGeom>
        </p:spPr>
      </p:pic>
      <p:pic>
        <p:nvPicPr>
          <p:cNvPr id="13" name="Object 12" descr="preencoded.png"/>
          <p:cNvPicPr>
            <a:picLocks noChangeAspect="1"/>
          </p:cNvPicPr>
          <p:nvPr/>
        </p:nvPicPr>
        <p:blipFill>
          <a:blip r:embed="rId13">
            <a:duotone>
              <a:schemeClr val="accent1">
                <a:shade val="45000"/>
                <a:satMod val="135000"/>
              </a:schemeClr>
              <a:prstClr val="white"/>
            </a:duotone>
          </a:blip>
          <a:stretch>
            <a:fillRect/>
          </a:stretch>
        </p:blipFill>
        <p:spPr>
          <a:xfrm>
            <a:off x="25784848" y="18304020"/>
            <a:ext cx="5676515" cy="1828030"/>
          </a:xfrm>
          <a:prstGeom prst="rect">
            <a:avLst/>
          </a:prstGeom>
        </p:spPr>
      </p:pic>
      <p:pic>
        <p:nvPicPr>
          <p:cNvPr id="14" name="Object 13" descr="preencoded.png"/>
          <p:cNvPicPr>
            <a:picLocks noChangeAspect="1"/>
          </p:cNvPicPr>
          <p:nvPr/>
        </p:nvPicPr>
        <p:blipFill>
          <a:blip r:embed="rId14"/>
          <a:stretch>
            <a:fillRect/>
          </a:stretch>
        </p:blipFill>
        <p:spPr>
          <a:xfrm>
            <a:off x="25578682" y="8571585"/>
            <a:ext cx="425618" cy="9789220"/>
          </a:xfrm>
          <a:prstGeom prst="rect">
            <a:avLst/>
          </a:prstGeom>
        </p:spPr>
      </p:pic>
      <p:pic>
        <p:nvPicPr>
          <p:cNvPr id="15" name="Object 14" descr="preencoded.png"/>
          <p:cNvPicPr>
            <a:picLocks noChangeAspect="1"/>
          </p:cNvPicPr>
          <p:nvPr/>
        </p:nvPicPr>
        <p:blipFill>
          <a:blip r:embed="rId15"/>
          <a:stretch>
            <a:fillRect/>
          </a:stretch>
        </p:blipFill>
        <p:spPr>
          <a:xfrm>
            <a:off x="31365151" y="18304020"/>
            <a:ext cx="5676515" cy="1828030"/>
          </a:xfrm>
          <a:prstGeom prst="rect">
            <a:avLst/>
          </a:prstGeom>
        </p:spPr>
      </p:pic>
      <p:pic>
        <p:nvPicPr>
          <p:cNvPr id="16" name="Object 15" descr="preencoded.png"/>
          <p:cNvPicPr>
            <a:picLocks noChangeAspect="1"/>
          </p:cNvPicPr>
          <p:nvPr/>
        </p:nvPicPr>
        <p:blipFill>
          <a:blip r:embed="rId16"/>
          <a:stretch>
            <a:fillRect/>
          </a:stretch>
        </p:blipFill>
        <p:spPr>
          <a:xfrm>
            <a:off x="36751963" y="20108361"/>
            <a:ext cx="354508" cy="9172899"/>
          </a:xfrm>
          <a:prstGeom prst="rect">
            <a:avLst/>
          </a:prstGeom>
        </p:spPr>
      </p:pic>
      <p:pic>
        <p:nvPicPr>
          <p:cNvPr id="17" name="Object 16" descr="preencoded.png"/>
          <p:cNvPicPr>
            <a:picLocks noChangeAspect="1"/>
          </p:cNvPicPr>
          <p:nvPr/>
        </p:nvPicPr>
        <p:blipFill>
          <a:blip r:embed="rId17">
            <a:duotone>
              <a:schemeClr val="accent1">
                <a:shade val="45000"/>
                <a:satMod val="135000"/>
              </a:schemeClr>
              <a:prstClr val="white"/>
            </a:duotone>
          </a:blip>
          <a:stretch>
            <a:fillRect/>
          </a:stretch>
        </p:blipFill>
        <p:spPr>
          <a:xfrm>
            <a:off x="36993560" y="18304020"/>
            <a:ext cx="5676515" cy="1828030"/>
          </a:xfrm>
          <a:prstGeom prst="rect">
            <a:avLst/>
          </a:prstGeom>
        </p:spPr>
      </p:pic>
      <p:pic>
        <p:nvPicPr>
          <p:cNvPr id="18" name="Object 17" descr="preencoded.png"/>
          <p:cNvPicPr>
            <a:picLocks noChangeAspect="1"/>
          </p:cNvPicPr>
          <p:nvPr/>
        </p:nvPicPr>
        <p:blipFill>
          <a:blip r:embed="rId18"/>
          <a:stretch>
            <a:fillRect/>
          </a:stretch>
        </p:blipFill>
        <p:spPr>
          <a:xfrm>
            <a:off x="36755681" y="8580604"/>
            <a:ext cx="425437" cy="9788832"/>
          </a:xfrm>
          <a:prstGeom prst="rect">
            <a:avLst/>
          </a:prstGeom>
        </p:spPr>
      </p:pic>
      <p:pic>
        <p:nvPicPr>
          <p:cNvPr id="19" name="Object 18" descr="preencoded.png"/>
          <p:cNvPicPr>
            <a:picLocks noChangeAspect="1"/>
          </p:cNvPicPr>
          <p:nvPr/>
        </p:nvPicPr>
        <p:blipFill>
          <a:blip r:embed="rId19"/>
          <a:stretch>
            <a:fillRect/>
          </a:stretch>
        </p:blipFill>
        <p:spPr>
          <a:xfrm>
            <a:off x="42670076" y="18304020"/>
            <a:ext cx="5676515" cy="1828030"/>
          </a:xfrm>
          <a:prstGeom prst="rect">
            <a:avLst/>
          </a:prstGeom>
        </p:spPr>
      </p:pic>
      <p:pic>
        <p:nvPicPr>
          <p:cNvPr id="20" name="Object 19" descr="preencoded.png"/>
          <p:cNvPicPr>
            <a:picLocks noChangeAspect="1"/>
          </p:cNvPicPr>
          <p:nvPr/>
        </p:nvPicPr>
        <p:blipFill>
          <a:blip r:embed="rId20"/>
          <a:stretch>
            <a:fillRect/>
          </a:stretch>
        </p:blipFill>
        <p:spPr>
          <a:xfrm>
            <a:off x="48117074" y="20125294"/>
            <a:ext cx="398085" cy="9155966"/>
          </a:xfrm>
          <a:prstGeom prst="rect">
            <a:avLst/>
          </a:prstGeom>
        </p:spPr>
      </p:pic>
      <p:pic>
        <p:nvPicPr>
          <p:cNvPr id="21" name="Object 20" descr="preencoded.png"/>
          <p:cNvPicPr>
            <a:picLocks noChangeAspect="1"/>
          </p:cNvPicPr>
          <p:nvPr/>
        </p:nvPicPr>
        <p:blipFill>
          <a:blip r:embed="rId21"/>
          <a:stretch>
            <a:fillRect/>
          </a:stretch>
        </p:blipFill>
        <p:spPr>
          <a:xfrm>
            <a:off x="2742045" y="4160838"/>
            <a:ext cx="1298864" cy="2068561"/>
          </a:xfrm>
          <a:prstGeom prst="rect">
            <a:avLst/>
          </a:prstGeom>
        </p:spPr>
      </p:pic>
      <p:pic>
        <p:nvPicPr>
          <p:cNvPr id="27" name="Object 26" descr="preencoded.png"/>
          <p:cNvPicPr>
            <a:picLocks noChangeAspect="1"/>
          </p:cNvPicPr>
          <p:nvPr/>
        </p:nvPicPr>
        <p:blipFill>
          <a:blip r:embed="rId22"/>
          <a:stretch>
            <a:fillRect/>
          </a:stretch>
        </p:blipFill>
        <p:spPr>
          <a:xfrm>
            <a:off x="26284337" y="20473101"/>
            <a:ext cx="1629470" cy="1267368"/>
          </a:xfrm>
          <a:prstGeom prst="rect">
            <a:avLst/>
          </a:prstGeom>
        </p:spPr>
      </p:pic>
      <p:pic>
        <p:nvPicPr>
          <p:cNvPr id="28" name="Object 27" descr="Bank"/>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37331677" y="11454515"/>
            <a:ext cx="2011680" cy="2011680"/>
          </a:xfrm>
          <a:prstGeom prst="rect">
            <a:avLst/>
          </a:prstGeom>
        </p:spPr>
      </p:pic>
      <p:sp>
        <p:nvSpPr>
          <p:cNvPr id="32" name="Object 31"/>
          <p:cNvSpPr txBox="1"/>
          <p:nvPr/>
        </p:nvSpPr>
        <p:spPr>
          <a:xfrm>
            <a:off x="3753194" y="18881292"/>
            <a:ext cx="4847319" cy="673485"/>
          </a:xfrm>
          <a:prstGeom prst="rect">
            <a:avLst/>
          </a:prstGeom>
          <a:noFill/>
        </p:spPr>
        <p:txBody>
          <a:bodyPr wrap="square" rtlCol="0" anchor="ctr"/>
          <a:lstStyle/>
          <a:p>
            <a:pPr algn="ctr">
              <a:buNone/>
            </a:pPr>
            <a:r>
              <a:rPr lang="en-US" sz="6000" b="1" dirty="0">
                <a:solidFill>
                  <a:srgbClr val="FFFFFF"/>
                </a:solidFill>
                <a:latin typeface="Calibri" panose="020F0502020204030204" pitchFamily="34" charset="0"/>
                <a:ea typeface="Karla" pitchFamily="34" charset="-122"/>
                <a:cs typeface="Calibri" panose="020F0502020204030204" pitchFamily="34" charset="0"/>
              </a:rPr>
              <a:t>QUARTER 1</a:t>
            </a:r>
            <a:endParaRPr lang="en-US" sz="1600" dirty="0">
              <a:latin typeface="Calibri" panose="020F0502020204030204" pitchFamily="34" charset="0"/>
              <a:cs typeface="Calibri" panose="020F0502020204030204" pitchFamily="34" charset="0"/>
            </a:endParaRPr>
          </a:p>
        </p:txBody>
      </p:sp>
      <p:sp>
        <p:nvSpPr>
          <p:cNvPr id="33" name="Object 32"/>
          <p:cNvSpPr txBox="1"/>
          <p:nvPr/>
        </p:nvSpPr>
        <p:spPr>
          <a:xfrm>
            <a:off x="15226635" y="18819123"/>
            <a:ext cx="5098175" cy="673484"/>
          </a:xfrm>
          <a:prstGeom prst="rect">
            <a:avLst/>
          </a:prstGeom>
          <a:noFill/>
        </p:spPr>
        <p:txBody>
          <a:bodyPr wrap="square" rtlCol="0" anchor="ctr"/>
          <a:lstStyle/>
          <a:p>
            <a:pPr algn="ctr">
              <a:buNone/>
            </a:pPr>
            <a:r>
              <a:rPr lang="en-US" sz="6000" b="1" dirty="0">
                <a:solidFill>
                  <a:srgbClr val="FFFFFF"/>
                </a:solidFill>
                <a:latin typeface="Calibri" panose="020F0502020204030204" pitchFamily="34" charset="0"/>
                <a:ea typeface="Karla" pitchFamily="34" charset="-122"/>
                <a:cs typeface="Calibri" panose="020F0502020204030204" pitchFamily="34" charset="0"/>
              </a:rPr>
              <a:t>QUARTER 2</a:t>
            </a:r>
            <a:endParaRPr lang="en-US" sz="6000" dirty="0">
              <a:latin typeface="Calibri" panose="020F0502020204030204" pitchFamily="34" charset="0"/>
              <a:cs typeface="Calibri" panose="020F0502020204030204" pitchFamily="34" charset="0"/>
            </a:endParaRPr>
          </a:p>
        </p:txBody>
      </p:sp>
      <p:sp>
        <p:nvSpPr>
          <p:cNvPr id="35" name="Object 34"/>
          <p:cNvSpPr txBox="1"/>
          <p:nvPr/>
        </p:nvSpPr>
        <p:spPr>
          <a:xfrm>
            <a:off x="26217803" y="18881292"/>
            <a:ext cx="4847319" cy="673485"/>
          </a:xfrm>
          <a:prstGeom prst="rect">
            <a:avLst/>
          </a:prstGeom>
          <a:noFill/>
        </p:spPr>
        <p:txBody>
          <a:bodyPr wrap="square" rtlCol="0" anchor="ctr"/>
          <a:lstStyle/>
          <a:p>
            <a:pPr algn="ctr">
              <a:buNone/>
            </a:pPr>
            <a:r>
              <a:rPr lang="en-US" sz="6000" b="1" dirty="0">
                <a:solidFill>
                  <a:srgbClr val="FFFFFF"/>
                </a:solidFill>
                <a:latin typeface="Calibri" panose="020F0502020204030204" pitchFamily="34" charset="0"/>
                <a:ea typeface="Karla" pitchFamily="34" charset="-122"/>
                <a:cs typeface="Calibri" panose="020F0502020204030204" pitchFamily="34" charset="0"/>
              </a:rPr>
              <a:t>QUARTER 3</a:t>
            </a:r>
            <a:endParaRPr lang="en-US" sz="1600" dirty="0">
              <a:latin typeface="Calibri" panose="020F0502020204030204" pitchFamily="34" charset="0"/>
              <a:cs typeface="Calibri" panose="020F0502020204030204" pitchFamily="34" charset="0"/>
            </a:endParaRPr>
          </a:p>
        </p:txBody>
      </p:sp>
      <p:sp>
        <p:nvSpPr>
          <p:cNvPr id="36" name="Object 35"/>
          <p:cNvSpPr txBox="1"/>
          <p:nvPr/>
        </p:nvSpPr>
        <p:spPr>
          <a:xfrm>
            <a:off x="31523552" y="18891536"/>
            <a:ext cx="5464082" cy="746794"/>
          </a:xfrm>
          <a:prstGeom prst="rect">
            <a:avLst/>
          </a:prstGeom>
          <a:noFill/>
        </p:spPr>
        <p:txBody>
          <a:bodyPr wrap="square" rtlCol="0" anchor="ctr"/>
          <a:lstStyle/>
          <a:p>
            <a:pPr algn="ctr">
              <a:buNone/>
            </a:pPr>
            <a:r>
              <a:rPr lang="en-US" sz="5400" b="1" dirty="0">
                <a:solidFill>
                  <a:srgbClr val="FFFFFF"/>
                </a:solidFill>
                <a:latin typeface="Calibri" panose="020F0502020204030204" pitchFamily="34" charset="0"/>
                <a:ea typeface="Karla" pitchFamily="34" charset="-122"/>
                <a:cs typeface="Calibri" panose="020F0502020204030204" pitchFamily="34" charset="0"/>
              </a:rPr>
              <a:t>JAN 21’ – MAR 21’ </a:t>
            </a:r>
            <a:endParaRPr lang="en-US" sz="1400" dirty="0">
              <a:latin typeface="Calibri" panose="020F0502020204030204" pitchFamily="34" charset="0"/>
              <a:cs typeface="Calibri" panose="020F0502020204030204" pitchFamily="34" charset="0"/>
            </a:endParaRPr>
          </a:p>
        </p:txBody>
      </p:sp>
      <p:sp>
        <p:nvSpPr>
          <p:cNvPr id="37" name="Object 36"/>
          <p:cNvSpPr txBox="1"/>
          <p:nvPr/>
        </p:nvSpPr>
        <p:spPr>
          <a:xfrm>
            <a:off x="37426515" y="18881292"/>
            <a:ext cx="4895792" cy="673485"/>
          </a:xfrm>
          <a:prstGeom prst="rect">
            <a:avLst/>
          </a:prstGeom>
          <a:noFill/>
        </p:spPr>
        <p:txBody>
          <a:bodyPr wrap="square" rtlCol="0" anchor="ctr"/>
          <a:lstStyle/>
          <a:p>
            <a:pPr algn="ctr">
              <a:buNone/>
            </a:pPr>
            <a:r>
              <a:rPr lang="en-US" sz="6000" b="1" dirty="0">
                <a:solidFill>
                  <a:srgbClr val="FFFFFF"/>
                </a:solidFill>
                <a:latin typeface="Calibri" panose="020F0502020204030204" pitchFamily="34" charset="0"/>
                <a:ea typeface="Karla" pitchFamily="34" charset="-122"/>
                <a:cs typeface="Calibri" panose="020F0502020204030204" pitchFamily="34" charset="0"/>
              </a:rPr>
              <a:t>QUARTER 4</a:t>
            </a:r>
            <a:endParaRPr lang="en-US" sz="1600" dirty="0">
              <a:latin typeface="Calibri" panose="020F0502020204030204" pitchFamily="34" charset="0"/>
              <a:cs typeface="Calibri" panose="020F0502020204030204" pitchFamily="34" charset="0"/>
            </a:endParaRPr>
          </a:p>
        </p:txBody>
      </p:sp>
      <p:sp>
        <p:nvSpPr>
          <p:cNvPr id="38" name="Object 37"/>
          <p:cNvSpPr txBox="1"/>
          <p:nvPr/>
        </p:nvSpPr>
        <p:spPr>
          <a:xfrm>
            <a:off x="42940082" y="18881292"/>
            <a:ext cx="5200767" cy="871658"/>
          </a:xfrm>
          <a:prstGeom prst="rect">
            <a:avLst/>
          </a:prstGeom>
          <a:noFill/>
        </p:spPr>
        <p:txBody>
          <a:bodyPr wrap="square" rtlCol="0" anchor="ctr"/>
          <a:lstStyle/>
          <a:p>
            <a:pPr algn="ctr">
              <a:buNone/>
            </a:pPr>
            <a:r>
              <a:rPr lang="en-US" sz="5400" b="1" dirty="0">
                <a:solidFill>
                  <a:srgbClr val="FFFFFF"/>
                </a:solidFill>
                <a:latin typeface="Calibri" panose="020F0502020204030204" pitchFamily="34" charset="0"/>
                <a:ea typeface="Karla" pitchFamily="34" charset="-122"/>
                <a:cs typeface="Calibri" panose="020F0502020204030204" pitchFamily="34" charset="0"/>
              </a:rPr>
              <a:t>APR 21’ - JUN 21’</a:t>
            </a:r>
            <a:endParaRPr lang="en-US" sz="1400" dirty="0">
              <a:latin typeface="Calibri" panose="020F0502020204030204" pitchFamily="34" charset="0"/>
              <a:cs typeface="Calibri" panose="020F0502020204030204" pitchFamily="34" charset="0"/>
            </a:endParaRPr>
          </a:p>
        </p:txBody>
      </p:sp>
      <p:sp>
        <p:nvSpPr>
          <p:cNvPr id="39" name="Object 38"/>
          <p:cNvSpPr txBox="1"/>
          <p:nvPr/>
        </p:nvSpPr>
        <p:spPr>
          <a:xfrm>
            <a:off x="5051136" y="4176873"/>
            <a:ext cx="21449290"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FY21 Accomplishments</a:t>
            </a:r>
            <a:endParaRPr lang="en-US" dirty="0">
              <a:latin typeface="Calibri" panose="020F0502020204030204" pitchFamily="34" charset="0"/>
              <a:cs typeface="Calibri" panose="020F0502020204030204" pitchFamily="34" charset="0"/>
            </a:endParaRPr>
          </a:p>
        </p:txBody>
      </p:sp>
      <p:sp>
        <p:nvSpPr>
          <p:cNvPr id="40" name="Object 39"/>
          <p:cNvSpPr txBox="1"/>
          <p:nvPr/>
        </p:nvSpPr>
        <p:spPr>
          <a:xfrm>
            <a:off x="3066711" y="36021259"/>
            <a:ext cx="40297244" cy="1182964"/>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FY21 Accomplishments</a:t>
            </a:r>
          </a:p>
          <a:p>
            <a:pPr lvl="0"/>
            <a:endParaRPr lang="en-US" dirty="0">
              <a:solidFill>
                <a:prstClr val="black"/>
              </a:solidFill>
              <a:latin typeface="Calibri" panose="020F0502020204030204" pitchFamily="34" charset="0"/>
              <a:cs typeface="Calibri" panose="020F0502020204030204" pitchFamily="34" charset="0"/>
            </a:endParaRPr>
          </a:p>
        </p:txBody>
      </p:sp>
      <p:sp>
        <p:nvSpPr>
          <p:cNvPr id="47" name="Object 46"/>
          <p:cNvSpPr txBox="1"/>
          <p:nvPr/>
        </p:nvSpPr>
        <p:spPr>
          <a:xfrm>
            <a:off x="28426718" y="28309750"/>
            <a:ext cx="8678908" cy="2877080"/>
          </a:xfrm>
          <a:prstGeom prst="rect">
            <a:avLst/>
          </a:prstGeom>
          <a:noFill/>
        </p:spPr>
        <p:txBody>
          <a:bodyPr wrap="square" rtlCol="0" anchor="ctr"/>
          <a:lstStyle/>
          <a:p>
            <a:pPr>
              <a:lnSpc>
                <a:spcPts val="6900"/>
              </a:lnSpc>
              <a:buNone/>
            </a:pPr>
            <a:r>
              <a:rPr lang="en-US" sz="4200" b="1" dirty="0">
                <a:latin typeface="Calibri" panose="020F0502020204030204" pitchFamily="34" charset="0"/>
                <a:ea typeface="Karla" pitchFamily="34" charset="-122"/>
                <a:cs typeface="Calibri" panose="020F0502020204030204" pitchFamily="34" charset="0"/>
              </a:rPr>
              <a:t>02/18/21</a:t>
            </a:r>
            <a:r>
              <a:rPr lang="en-US" sz="4200" dirty="0">
                <a:latin typeface="Calibri" panose="020F0502020204030204" pitchFamily="34" charset="0"/>
                <a:ea typeface="Karla" pitchFamily="34" charset="-122"/>
                <a:cs typeface="Calibri" panose="020F0502020204030204" pitchFamily="34" charset="0"/>
              </a:rPr>
              <a:t> </a:t>
            </a:r>
          </a:p>
          <a:p>
            <a:pPr>
              <a:lnSpc>
                <a:spcPts val="6900"/>
              </a:lnSpc>
              <a:buNone/>
            </a:pPr>
            <a:r>
              <a:rPr lang="en-US" sz="4200" dirty="0">
                <a:latin typeface="Calibri" panose="020F0502020204030204" pitchFamily="34" charset="0"/>
                <a:ea typeface="Karla" pitchFamily="34" charset="-122"/>
                <a:cs typeface="Calibri" panose="020F0502020204030204" pitchFamily="34" charset="0"/>
              </a:rPr>
              <a:t>OFFICIAL START DATE OF SUPPLEMENTAL PROCESS</a:t>
            </a:r>
            <a:endParaRPr lang="en-US" sz="4200" dirty="0">
              <a:latin typeface="Calibri" panose="020F0502020204030204" pitchFamily="34" charset="0"/>
              <a:cs typeface="Calibri" panose="020F0502020204030204" pitchFamily="34" charset="0"/>
            </a:endParaRPr>
          </a:p>
        </p:txBody>
      </p:sp>
      <p:sp>
        <p:nvSpPr>
          <p:cNvPr id="51" name="Object 31">
            <a:extLst>
              <a:ext uri="{FF2B5EF4-FFF2-40B4-BE49-F238E27FC236}">
                <a16:creationId xmlns:a16="http://schemas.microsoft.com/office/drawing/2014/main" id="{3BFD4427-068F-4AE8-B4A9-357BB9602CC8}"/>
              </a:ext>
            </a:extLst>
          </p:cNvPr>
          <p:cNvSpPr txBox="1"/>
          <p:nvPr/>
        </p:nvSpPr>
        <p:spPr>
          <a:xfrm>
            <a:off x="9166006" y="18623856"/>
            <a:ext cx="5131694" cy="1291003"/>
          </a:xfrm>
          <a:prstGeom prst="rect">
            <a:avLst/>
          </a:prstGeom>
          <a:noFill/>
        </p:spPr>
        <p:txBody>
          <a:bodyPr wrap="square" rtlCol="0" anchor="ctr"/>
          <a:lstStyle/>
          <a:p>
            <a:pPr algn="ctr">
              <a:buNone/>
            </a:pPr>
            <a:r>
              <a:rPr lang="en-US" sz="5400" b="1" dirty="0">
                <a:solidFill>
                  <a:srgbClr val="FFFFFF"/>
                </a:solidFill>
                <a:latin typeface="Calibri" panose="020F0502020204030204" pitchFamily="34" charset="0"/>
                <a:ea typeface="Karla" pitchFamily="34" charset="-122"/>
                <a:cs typeface="Calibri" panose="020F0502020204030204" pitchFamily="34" charset="0"/>
              </a:rPr>
              <a:t>JUL 20’ – SEP 20’</a:t>
            </a:r>
          </a:p>
          <a:p>
            <a:pPr algn="ctr">
              <a:buNone/>
            </a:pPr>
            <a:endParaRPr lang="en-US" sz="1400" dirty="0">
              <a:latin typeface="Calibri" panose="020F0502020204030204" pitchFamily="34" charset="0"/>
              <a:cs typeface="Calibri" panose="020F0502020204030204" pitchFamily="34" charset="0"/>
            </a:endParaRPr>
          </a:p>
        </p:txBody>
      </p:sp>
      <p:sp>
        <p:nvSpPr>
          <p:cNvPr id="49" name="Object 43">
            <a:extLst>
              <a:ext uri="{FF2B5EF4-FFF2-40B4-BE49-F238E27FC236}">
                <a16:creationId xmlns:a16="http://schemas.microsoft.com/office/drawing/2014/main" id="{654B7AF0-B0DC-4349-B236-79094213CCDE}"/>
              </a:ext>
            </a:extLst>
          </p:cNvPr>
          <p:cNvSpPr txBox="1"/>
          <p:nvPr/>
        </p:nvSpPr>
        <p:spPr>
          <a:xfrm>
            <a:off x="39347160" y="11286136"/>
            <a:ext cx="8793689" cy="4360118"/>
          </a:xfrm>
          <a:prstGeom prst="rect">
            <a:avLst/>
          </a:prstGeom>
          <a:noFill/>
        </p:spPr>
        <p:txBody>
          <a:bodyPr wrap="square" rtlCol="0" anchor="ctr"/>
          <a:lstStyle/>
          <a:p>
            <a:pPr>
              <a:lnSpc>
                <a:spcPts val="6900"/>
              </a:lnSpc>
              <a:buNone/>
            </a:pPr>
            <a:r>
              <a:rPr lang="en-US" sz="4200" b="1" dirty="0">
                <a:latin typeface="Calibri" panose="020F0502020204030204" pitchFamily="34" charset="0"/>
                <a:cs typeface="Calibri" panose="020F0502020204030204" pitchFamily="34" charset="0"/>
              </a:rPr>
              <a:t>05/28/21</a:t>
            </a:r>
          </a:p>
          <a:p>
            <a:pPr>
              <a:lnSpc>
                <a:spcPts val="6900"/>
              </a:lnSpc>
              <a:buNone/>
            </a:pPr>
            <a:r>
              <a:rPr lang="en-US" sz="4200" dirty="0">
                <a:latin typeface="Calibri" panose="020F0502020204030204" pitchFamily="34" charset="0"/>
                <a:cs typeface="Calibri" panose="020F0502020204030204" pitchFamily="34" charset="0"/>
              </a:rPr>
              <a:t>HB 1443 PASSED BOTH HOUSES (SIGNED BY GOVERNOR ON 07/15/21, PUBLIC ACT 102-0098)</a:t>
            </a:r>
          </a:p>
        </p:txBody>
      </p:sp>
      <p:sp>
        <p:nvSpPr>
          <p:cNvPr id="53" name="Object 41">
            <a:extLst>
              <a:ext uri="{FF2B5EF4-FFF2-40B4-BE49-F238E27FC236}">
                <a16:creationId xmlns:a16="http://schemas.microsoft.com/office/drawing/2014/main" id="{5EE42B23-6580-40A1-B3F8-7F4B57BAD2D4}"/>
              </a:ext>
            </a:extLst>
          </p:cNvPr>
          <p:cNvSpPr txBox="1"/>
          <p:nvPr/>
        </p:nvSpPr>
        <p:spPr>
          <a:xfrm>
            <a:off x="4300566" y="16321769"/>
            <a:ext cx="9911051" cy="1828030"/>
          </a:xfrm>
          <a:prstGeom prst="rect">
            <a:avLst/>
          </a:prstGeom>
          <a:noFill/>
        </p:spPr>
        <p:txBody>
          <a:bodyPr wrap="square" rtlCol="0" anchor="ctr"/>
          <a:lstStyle/>
          <a:p>
            <a:pPr algn="ctr">
              <a:lnSpc>
                <a:spcPts val="6900"/>
              </a:lnSpc>
              <a:buNone/>
            </a:pPr>
            <a:r>
              <a:rPr lang="en-US" sz="4000" b="1" i="1" dirty="0">
                <a:solidFill>
                  <a:schemeClr val="accent1">
                    <a:lumMod val="50000"/>
                  </a:schemeClr>
                </a:solidFill>
                <a:latin typeface="Calibri" panose="020F0502020204030204" pitchFamily="34" charset="0"/>
                <a:cs typeface="Calibri" panose="020F0502020204030204" pitchFamily="34" charset="0"/>
              </a:rPr>
              <a:t>Q1 TOTAL ADULT-USE SALES: $192,598,448.08 </a:t>
            </a:r>
          </a:p>
        </p:txBody>
      </p:sp>
      <p:sp>
        <p:nvSpPr>
          <p:cNvPr id="54" name="Object 41">
            <a:extLst>
              <a:ext uri="{FF2B5EF4-FFF2-40B4-BE49-F238E27FC236}">
                <a16:creationId xmlns:a16="http://schemas.microsoft.com/office/drawing/2014/main" id="{51BF5F0D-2508-4DDF-9260-5E5C796239EA}"/>
              </a:ext>
            </a:extLst>
          </p:cNvPr>
          <p:cNvSpPr txBox="1"/>
          <p:nvPr/>
        </p:nvSpPr>
        <p:spPr>
          <a:xfrm>
            <a:off x="15586021" y="16357051"/>
            <a:ext cx="9911051" cy="1828030"/>
          </a:xfrm>
          <a:prstGeom prst="rect">
            <a:avLst/>
          </a:prstGeom>
          <a:noFill/>
        </p:spPr>
        <p:txBody>
          <a:bodyPr wrap="square" rtlCol="0" anchor="ctr"/>
          <a:lstStyle/>
          <a:p>
            <a:pPr algn="ctr">
              <a:lnSpc>
                <a:spcPts val="6900"/>
              </a:lnSpc>
              <a:buNone/>
            </a:pPr>
            <a:r>
              <a:rPr lang="en-US" sz="4000" b="1" i="1" dirty="0">
                <a:solidFill>
                  <a:schemeClr val="accent1">
                    <a:lumMod val="50000"/>
                  </a:schemeClr>
                </a:solidFill>
                <a:latin typeface="Calibri" panose="020F0502020204030204" pitchFamily="34" charset="0"/>
                <a:cs typeface="Calibri" panose="020F0502020204030204" pitchFamily="34" charset="0"/>
              </a:rPr>
              <a:t>Q2 TOTAL ADULT-USE SALES: $237,334,458.67</a:t>
            </a:r>
          </a:p>
        </p:txBody>
      </p:sp>
      <p:sp>
        <p:nvSpPr>
          <p:cNvPr id="55" name="Object 41">
            <a:extLst>
              <a:ext uri="{FF2B5EF4-FFF2-40B4-BE49-F238E27FC236}">
                <a16:creationId xmlns:a16="http://schemas.microsoft.com/office/drawing/2014/main" id="{8252096C-DD23-42E9-90F6-2CEC28A06993}"/>
              </a:ext>
            </a:extLst>
          </p:cNvPr>
          <p:cNvSpPr txBox="1"/>
          <p:nvPr/>
        </p:nvSpPr>
        <p:spPr>
          <a:xfrm>
            <a:off x="26968655" y="16340955"/>
            <a:ext cx="9911051" cy="1828030"/>
          </a:xfrm>
          <a:prstGeom prst="rect">
            <a:avLst/>
          </a:prstGeom>
          <a:noFill/>
        </p:spPr>
        <p:txBody>
          <a:bodyPr wrap="square" rtlCol="0" anchor="ctr"/>
          <a:lstStyle/>
          <a:p>
            <a:pPr algn="ctr">
              <a:lnSpc>
                <a:spcPts val="6900"/>
              </a:lnSpc>
              <a:buNone/>
            </a:pPr>
            <a:r>
              <a:rPr lang="en-US" sz="4000" b="1" i="1" dirty="0">
                <a:solidFill>
                  <a:schemeClr val="accent1">
                    <a:lumMod val="50000"/>
                  </a:schemeClr>
                </a:solidFill>
                <a:latin typeface="Calibri" panose="020F0502020204030204" pitchFamily="34" charset="0"/>
                <a:cs typeface="Calibri" panose="020F0502020204030204" pitchFamily="34" charset="0"/>
              </a:rPr>
              <a:t>Q3 TOTAL ADULT-USE SALES: $278,715,709.68 </a:t>
            </a:r>
          </a:p>
        </p:txBody>
      </p:sp>
      <p:sp>
        <p:nvSpPr>
          <p:cNvPr id="56" name="Object 41">
            <a:extLst>
              <a:ext uri="{FF2B5EF4-FFF2-40B4-BE49-F238E27FC236}">
                <a16:creationId xmlns:a16="http://schemas.microsoft.com/office/drawing/2014/main" id="{D3EEEC03-5537-4E92-8CAA-5300F8D461E2}"/>
              </a:ext>
            </a:extLst>
          </p:cNvPr>
          <p:cNvSpPr txBox="1"/>
          <p:nvPr/>
        </p:nvSpPr>
        <p:spPr>
          <a:xfrm>
            <a:off x="38147504" y="16293511"/>
            <a:ext cx="9911051" cy="1828030"/>
          </a:xfrm>
          <a:prstGeom prst="rect">
            <a:avLst/>
          </a:prstGeom>
          <a:noFill/>
        </p:spPr>
        <p:txBody>
          <a:bodyPr wrap="square" rtlCol="0" anchor="ctr"/>
          <a:lstStyle/>
          <a:p>
            <a:pPr algn="ctr">
              <a:lnSpc>
                <a:spcPts val="6900"/>
              </a:lnSpc>
              <a:buNone/>
            </a:pPr>
            <a:r>
              <a:rPr lang="en-US" sz="4000" b="1" i="1" dirty="0">
                <a:solidFill>
                  <a:schemeClr val="accent1">
                    <a:lumMod val="50000"/>
                  </a:schemeClr>
                </a:solidFill>
                <a:latin typeface="Calibri" panose="020F0502020204030204" pitchFamily="34" charset="0"/>
                <a:cs typeface="Calibri" panose="020F0502020204030204" pitchFamily="34" charset="0"/>
              </a:rPr>
              <a:t>Q4 TOTAL ADULT-USE SALES: $347,589,453.22</a:t>
            </a:r>
          </a:p>
        </p:txBody>
      </p:sp>
      <p:sp>
        <p:nvSpPr>
          <p:cNvPr id="57" name="Object 41">
            <a:extLst>
              <a:ext uri="{FF2B5EF4-FFF2-40B4-BE49-F238E27FC236}">
                <a16:creationId xmlns:a16="http://schemas.microsoft.com/office/drawing/2014/main" id="{032986EF-ED1A-49B3-B6E5-26541432269D}"/>
              </a:ext>
            </a:extLst>
          </p:cNvPr>
          <p:cNvSpPr txBox="1"/>
          <p:nvPr/>
        </p:nvSpPr>
        <p:spPr>
          <a:xfrm>
            <a:off x="3432839" y="29914968"/>
            <a:ext cx="21967162" cy="2508017"/>
          </a:xfrm>
          <a:prstGeom prst="rect">
            <a:avLst/>
          </a:prstGeom>
          <a:noFill/>
          <a:ln>
            <a:solidFill>
              <a:schemeClr val="accent1"/>
            </a:solidFill>
          </a:ln>
        </p:spPr>
        <p:txBody>
          <a:bodyPr wrap="square" rtlCol="0" anchor="ctr"/>
          <a:lstStyle/>
          <a:p>
            <a:pPr>
              <a:lnSpc>
                <a:spcPts val="6900"/>
              </a:lnSpc>
              <a:buNone/>
            </a:pPr>
            <a:r>
              <a:rPr lang="en-US" sz="4000" i="1" dirty="0">
                <a:latin typeface="Calibri" panose="020F0502020204030204" pitchFamily="34" charset="0"/>
                <a:cs typeface="Calibri" panose="020F0502020204030204" pitchFamily="34" charset="0"/>
              </a:rPr>
              <a:t>12/10/19 - 01/02/20 Applications for conditional adult-use dispensing organization licenses were accepted by IDFPR. Lawsuits halted original lottery slated first quarter of FY21. New Lotteries scheduled for first and second quarter of FY22.</a:t>
            </a:r>
          </a:p>
        </p:txBody>
      </p:sp>
      <p:sp>
        <p:nvSpPr>
          <p:cNvPr id="58" name="Object 31">
            <a:extLst>
              <a:ext uri="{FF2B5EF4-FFF2-40B4-BE49-F238E27FC236}">
                <a16:creationId xmlns:a16="http://schemas.microsoft.com/office/drawing/2014/main" id="{D09A8D4F-AD30-4A2C-A660-6D0DD04CE59A}"/>
              </a:ext>
            </a:extLst>
          </p:cNvPr>
          <p:cNvSpPr txBox="1"/>
          <p:nvPr/>
        </p:nvSpPr>
        <p:spPr>
          <a:xfrm>
            <a:off x="20298654" y="18664539"/>
            <a:ext cx="5332574" cy="1291003"/>
          </a:xfrm>
          <a:prstGeom prst="rect">
            <a:avLst/>
          </a:prstGeom>
          <a:noFill/>
        </p:spPr>
        <p:txBody>
          <a:bodyPr wrap="square" rtlCol="0" anchor="ctr"/>
          <a:lstStyle/>
          <a:p>
            <a:pPr algn="ctr">
              <a:buNone/>
            </a:pPr>
            <a:r>
              <a:rPr lang="en-US" sz="5400" b="1" dirty="0">
                <a:solidFill>
                  <a:srgbClr val="FFFFFF"/>
                </a:solidFill>
                <a:latin typeface="Calibri" panose="020F0502020204030204" pitchFamily="34" charset="0"/>
                <a:ea typeface="Karla" pitchFamily="34" charset="-122"/>
                <a:cs typeface="Calibri" panose="020F0502020204030204" pitchFamily="34" charset="0"/>
              </a:rPr>
              <a:t>OCT 20’ – DEC 20’</a:t>
            </a:r>
          </a:p>
          <a:p>
            <a:pPr algn="ctr">
              <a:buNone/>
            </a:pPr>
            <a:endParaRPr lang="en-US" sz="1400"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CC3C8078-A10D-42B2-91D6-103B5373EC78}"/>
              </a:ext>
            </a:extLst>
          </p:cNvPr>
          <p:cNvSpPr/>
          <p:nvPr/>
        </p:nvSpPr>
        <p:spPr>
          <a:xfrm>
            <a:off x="5794174" y="20492131"/>
            <a:ext cx="7982613" cy="3552767"/>
          </a:xfrm>
          <a:prstGeom prst="rect">
            <a:avLst/>
          </a:prstGeom>
        </p:spPr>
        <p:txBody>
          <a:bodyPr wrap="square">
            <a:spAutoFit/>
          </a:bodyPr>
          <a:lstStyle/>
          <a:p>
            <a:pPr>
              <a:lnSpc>
                <a:spcPts val="6900"/>
              </a:lnSpc>
              <a:buNone/>
            </a:pPr>
            <a:r>
              <a:rPr lang="en-US" sz="4200" b="1" dirty="0">
                <a:solidFill>
                  <a:srgbClr val="000000"/>
                </a:solidFill>
                <a:latin typeface="Calibri" panose="020F0502020204030204" pitchFamily="34" charset="0"/>
                <a:ea typeface="Karla" pitchFamily="34" charset="-122"/>
                <a:cs typeface="Calibri" panose="020F0502020204030204" pitchFamily="34" charset="0"/>
              </a:rPr>
              <a:t>08/10/20</a:t>
            </a:r>
            <a:r>
              <a:rPr lang="en-US" sz="4200" dirty="0">
                <a:solidFill>
                  <a:srgbClr val="000000"/>
                </a:solidFill>
                <a:latin typeface="Calibri" panose="020F0502020204030204" pitchFamily="34" charset="0"/>
                <a:ea typeface="Karla" pitchFamily="34" charset="-122"/>
                <a:cs typeface="Calibri" panose="020F0502020204030204" pitchFamily="34" charset="0"/>
              </a:rPr>
              <a:t> </a:t>
            </a:r>
          </a:p>
          <a:p>
            <a:pPr>
              <a:lnSpc>
                <a:spcPts val="6900"/>
              </a:lnSpc>
              <a:buNone/>
            </a:pPr>
            <a:r>
              <a:rPr lang="en-US" sz="4200" dirty="0">
                <a:solidFill>
                  <a:srgbClr val="000000"/>
                </a:solidFill>
                <a:latin typeface="Calibri" panose="020F0502020204030204" pitchFamily="34" charset="0"/>
                <a:ea typeface="Karla" pitchFamily="34" charset="-122"/>
                <a:cs typeface="Calibri" panose="020F0502020204030204" pitchFamily="34" charset="0"/>
              </a:rPr>
              <a:t>CANNABIS REGULATION OVERSIGHT OFFICER (“CROO”) START DATE</a:t>
            </a:r>
          </a:p>
        </p:txBody>
      </p:sp>
      <p:sp>
        <p:nvSpPr>
          <p:cNvPr id="62" name="Rectangle 61">
            <a:extLst>
              <a:ext uri="{FF2B5EF4-FFF2-40B4-BE49-F238E27FC236}">
                <a16:creationId xmlns:a16="http://schemas.microsoft.com/office/drawing/2014/main" id="{D9C772C0-54E1-486C-A22C-89ED2624F147}"/>
              </a:ext>
            </a:extLst>
          </p:cNvPr>
          <p:cNvSpPr/>
          <p:nvPr/>
        </p:nvSpPr>
        <p:spPr>
          <a:xfrm>
            <a:off x="28360778" y="20264990"/>
            <a:ext cx="9786726" cy="2667910"/>
          </a:xfrm>
          <a:prstGeom prst="rect">
            <a:avLst/>
          </a:prstGeom>
        </p:spPr>
        <p:txBody>
          <a:bodyPr wrap="square">
            <a:spAutoFit/>
          </a:bodyPr>
          <a:lstStyle/>
          <a:p>
            <a:pPr>
              <a:lnSpc>
                <a:spcPts val="6900"/>
              </a:lnSpc>
              <a:buNone/>
            </a:pPr>
            <a:r>
              <a:rPr lang="en-US" sz="4200" b="1" dirty="0">
                <a:solidFill>
                  <a:srgbClr val="000000"/>
                </a:solidFill>
                <a:latin typeface="Calibri" panose="020F0502020204030204" pitchFamily="34" charset="0"/>
                <a:ea typeface="Karla" pitchFamily="34" charset="-122"/>
                <a:cs typeface="Calibri" panose="020F0502020204030204" pitchFamily="34" charset="0"/>
              </a:rPr>
              <a:t>01/24/21</a:t>
            </a:r>
          </a:p>
          <a:p>
            <a:pPr>
              <a:lnSpc>
                <a:spcPts val="6900"/>
              </a:lnSpc>
              <a:buNone/>
            </a:pPr>
            <a:r>
              <a:rPr lang="en-US" sz="4200" dirty="0">
                <a:solidFill>
                  <a:srgbClr val="000000"/>
                </a:solidFill>
                <a:latin typeface="Calibri" panose="020F0502020204030204" pitchFamily="34" charset="0"/>
                <a:ea typeface="Karla" pitchFamily="34" charset="-122"/>
                <a:cs typeface="Calibri" panose="020F0502020204030204" pitchFamily="34" charset="0"/>
              </a:rPr>
              <a:t>DEPUTY CROO FOR COMMUNICATION </a:t>
            </a:r>
          </a:p>
          <a:p>
            <a:pPr>
              <a:lnSpc>
                <a:spcPts val="6900"/>
              </a:lnSpc>
              <a:buNone/>
            </a:pPr>
            <a:r>
              <a:rPr lang="en-US" sz="4200" dirty="0">
                <a:solidFill>
                  <a:srgbClr val="000000"/>
                </a:solidFill>
                <a:latin typeface="Calibri" panose="020F0502020204030204" pitchFamily="34" charset="0"/>
                <a:ea typeface="Karla" pitchFamily="34" charset="-122"/>
                <a:cs typeface="Calibri" panose="020F0502020204030204" pitchFamily="34" charset="0"/>
              </a:rPr>
              <a:t>AND COORDINATION START DATE </a:t>
            </a:r>
          </a:p>
        </p:txBody>
      </p:sp>
      <p:pic>
        <p:nvPicPr>
          <p:cNvPr id="64" name="Object 26" descr="Contract">
            <a:extLst>
              <a:ext uri="{FF2B5EF4-FFF2-40B4-BE49-F238E27FC236}">
                <a16:creationId xmlns:a16="http://schemas.microsoft.com/office/drawing/2014/main" id="{DC1C2357-CBF7-4650-A940-635C9D387BF9}"/>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26053789" y="11514334"/>
            <a:ext cx="1911096" cy="1911096"/>
          </a:xfrm>
          <a:prstGeom prst="rect">
            <a:avLst/>
          </a:prstGeom>
        </p:spPr>
      </p:pic>
      <p:pic>
        <p:nvPicPr>
          <p:cNvPr id="67" name="Object 22" descr="Dollar">
            <a:extLst>
              <a:ext uri="{FF2B5EF4-FFF2-40B4-BE49-F238E27FC236}">
                <a16:creationId xmlns:a16="http://schemas.microsoft.com/office/drawing/2014/main" id="{C0B0545F-AC82-4CD6-9A29-39EE3AD4A678}"/>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14343666" y="16444285"/>
            <a:ext cx="1621370" cy="1621370"/>
          </a:xfrm>
          <a:prstGeom prst="rect">
            <a:avLst/>
          </a:prstGeom>
        </p:spPr>
      </p:pic>
      <p:pic>
        <p:nvPicPr>
          <p:cNvPr id="69" name="Object 17" descr="preencoded.png">
            <a:extLst>
              <a:ext uri="{FF2B5EF4-FFF2-40B4-BE49-F238E27FC236}">
                <a16:creationId xmlns:a16="http://schemas.microsoft.com/office/drawing/2014/main" id="{EBBEAD9A-F515-43CE-B6BC-9871BEC849CE}"/>
              </a:ext>
            </a:extLst>
          </p:cNvPr>
          <p:cNvPicPr>
            <a:picLocks noChangeAspect="1"/>
          </p:cNvPicPr>
          <p:nvPr/>
        </p:nvPicPr>
        <p:blipFill>
          <a:blip r:embed="rId18"/>
          <a:stretch>
            <a:fillRect/>
          </a:stretch>
        </p:blipFill>
        <p:spPr>
          <a:xfrm>
            <a:off x="48092663" y="8561554"/>
            <a:ext cx="425437" cy="9788832"/>
          </a:xfrm>
          <a:prstGeom prst="rect">
            <a:avLst/>
          </a:prstGeom>
        </p:spPr>
      </p:pic>
      <p:pic>
        <p:nvPicPr>
          <p:cNvPr id="70" name="Object 5" descr="preencoded.png">
            <a:extLst>
              <a:ext uri="{FF2B5EF4-FFF2-40B4-BE49-F238E27FC236}">
                <a16:creationId xmlns:a16="http://schemas.microsoft.com/office/drawing/2014/main" id="{A67950B3-3196-4653-BD6C-37029A2E8C14}"/>
              </a:ext>
            </a:extLst>
          </p:cNvPr>
          <p:cNvPicPr>
            <a:picLocks noChangeAspect="1"/>
          </p:cNvPicPr>
          <p:nvPr/>
        </p:nvPicPr>
        <p:blipFill>
          <a:blip r:embed="rId6"/>
          <a:stretch>
            <a:fillRect/>
          </a:stretch>
        </p:blipFill>
        <p:spPr>
          <a:xfrm>
            <a:off x="3104495" y="20104507"/>
            <a:ext cx="401367" cy="9231447"/>
          </a:xfrm>
          <a:prstGeom prst="rect">
            <a:avLst/>
          </a:prstGeom>
        </p:spPr>
      </p:pic>
      <p:pic>
        <p:nvPicPr>
          <p:cNvPr id="71" name="Object 24" descr="Daily calendar">
            <a:extLst>
              <a:ext uri="{FF2B5EF4-FFF2-40B4-BE49-F238E27FC236}">
                <a16:creationId xmlns:a16="http://schemas.microsoft.com/office/drawing/2014/main" id="{A4BA79DE-9310-404C-BB58-C3F9E627670D}"/>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26173532" y="28152437"/>
            <a:ext cx="1911096" cy="1911096"/>
          </a:xfrm>
          <a:prstGeom prst="rect">
            <a:avLst/>
          </a:prstGeom>
        </p:spPr>
      </p:pic>
      <p:sp>
        <p:nvSpPr>
          <p:cNvPr id="72" name="Object 43">
            <a:extLst>
              <a:ext uri="{FF2B5EF4-FFF2-40B4-BE49-F238E27FC236}">
                <a16:creationId xmlns:a16="http://schemas.microsoft.com/office/drawing/2014/main" id="{15B041FD-7F4E-4062-96D5-B4F4BAB6114E}"/>
              </a:ext>
            </a:extLst>
          </p:cNvPr>
          <p:cNvSpPr txBox="1"/>
          <p:nvPr/>
        </p:nvSpPr>
        <p:spPr>
          <a:xfrm>
            <a:off x="28268160" y="6622728"/>
            <a:ext cx="8905370" cy="4360118"/>
          </a:xfrm>
          <a:prstGeom prst="rect">
            <a:avLst/>
          </a:prstGeom>
          <a:noFill/>
        </p:spPr>
        <p:txBody>
          <a:bodyPr wrap="square" rtlCol="0" anchor="ctr"/>
          <a:lstStyle/>
          <a:p>
            <a:pPr>
              <a:lnSpc>
                <a:spcPts val="6900"/>
              </a:lnSpc>
              <a:buNone/>
            </a:pPr>
            <a:r>
              <a:rPr lang="en-US" sz="4200" b="1" dirty="0">
                <a:latin typeface="Calibri" panose="020F0502020204030204" pitchFamily="34" charset="0"/>
                <a:cs typeface="Calibri" panose="020F0502020204030204" pitchFamily="34" charset="0"/>
              </a:rPr>
              <a:t>01/01/21 </a:t>
            </a:r>
          </a:p>
          <a:p>
            <a:pPr>
              <a:lnSpc>
                <a:spcPts val="6900"/>
              </a:lnSpc>
              <a:buNone/>
            </a:pPr>
            <a:r>
              <a:rPr lang="en-US" sz="4200" dirty="0">
                <a:latin typeface="Calibri" panose="020F0502020204030204" pitchFamily="34" charset="0"/>
                <a:cs typeface="Calibri" panose="020F0502020204030204" pitchFamily="34" charset="0"/>
              </a:rPr>
              <a:t>BEGAN CONVERSION TO ONLINE RENEWAL SYSTEM FOR CANNABIS LICENSES TO REMOVE BARRIERS FOR ENTRY AND SIMPLIFY LICENSING</a:t>
            </a:r>
          </a:p>
        </p:txBody>
      </p:sp>
      <p:sp>
        <p:nvSpPr>
          <p:cNvPr id="73" name="Object 43">
            <a:extLst>
              <a:ext uri="{FF2B5EF4-FFF2-40B4-BE49-F238E27FC236}">
                <a16:creationId xmlns:a16="http://schemas.microsoft.com/office/drawing/2014/main" id="{573E0B23-449B-4708-910C-6404B3C4C010}"/>
              </a:ext>
            </a:extLst>
          </p:cNvPr>
          <p:cNvSpPr txBox="1"/>
          <p:nvPr/>
        </p:nvSpPr>
        <p:spPr>
          <a:xfrm>
            <a:off x="28244744" y="11228070"/>
            <a:ext cx="8860882" cy="5462289"/>
          </a:xfrm>
          <a:prstGeom prst="rect">
            <a:avLst/>
          </a:prstGeom>
          <a:noFill/>
        </p:spPr>
        <p:txBody>
          <a:bodyPr wrap="square" rtlCol="0" anchor="ctr"/>
          <a:lstStyle/>
          <a:p>
            <a:pPr>
              <a:lnSpc>
                <a:spcPts val="6900"/>
              </a:lnSpc>
              <a:buNone/>
            </a:pPr>
            <a:r>
              <a:rPr lang="en-US" sz="4200" b="1" dirty="0">
                <a:latin typeface="Calibri" panose="020F0502020204030204" pitchFamily="34" charset="0"/>
                <a:cs typeface="Calibri" panose="020F0502020204030204" pitchFamily="34" charset="0"/>
              </a:rPr>
              <a:t>01/01/21</a:t>
            </a:r>
          </a:p>
          <a:p>
            <a:pPr>
              <a:lnSpc>
                <a:spcPts val="6900"/>
              </a:lnSpc>
              <a:buNone/>
            </a:pPr>
            <a:r>
              <a:rPr lang="en-US" sz="4200" dirty="0">
                <a:latin typeface="Calibri" panose="020F0502020204030204" pitchFamily="34" charset="0"/>
                <a:cs typeface="Calibri" panose="020F0502020204030204" pitchFamily="34" charset="0"/>
              </a:rPr>
              <a:t>BEGAN PROCESS OF RE-PROCURING “SEED TO SALE” CONTRACT WITHIN ONE AGENCY TO STREAMLINE AND MODERNIZE DATA COLLECTION AND TRACKING EFFORTS</a:t>
            </a:r>
          </a:p>
        </p:txBody>
      </p:sp>
      <p:sp>
        <p:nvSpPr>
          <p:cNvPr id="3" name="TextBox 2">
            <a:extLst>
              <a:ext uri="{FF2B5EF4-FFF2-40B4-BE49-F238E27FC236}">
                <a16:creationId xmlns:a16="http://schemas.microsoft.com/office/drawing/2014/main" id="{B465EB91-95B0-4C19-9F29-03840C01BE25}"/>
              </a:ext>
            </a:extLst>
          </p:cNvPr>
          <p:cNvSpPr txBox="1"/>
          <p:nvPr/>
        </p:nvSpPr>
        <p:spPr>
          <a:xfrm>
            <a:off x="45826424" y="376264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4</a:t>
            </a:r>
          </a:p>
        </p:txBody>
      </p:sp>
      <p:pic>
        <p:nvPicPr>
          <p:cNvPr id="74" name="Object 22" descr="Dollar">
            <a:extLst>
              <a:ext uri="{FF2B5EF4-FFF2-40B4-BE49-F238E27FC236}">
                <a16:creationId xmlns:a16="http://schemas.microsoft.com/office/drawing/2014/main" id="{31C0983F-648D-472D-9519-A622F2E829C2}"/>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3214505" y="16393208"/>
            <a:ext cx="1621370" cy="1621370"/>
          </a:xfrm>
          <a:prstGeom prst="rect">
            <a:avLst/>
          </a:prstGeom>
        </p:spPr>
      </p:pic>
      <p:pic>
        <p:nvPicPr>
          <p:cNvPr id="75" name="Object 22" descr="Dollar">
            <a:extLst>
              <a:ext uri="{FF2B5EF4-FFF2-40B4-BE49-F238E27FC236}">
                <a16:creationId xmlns:a16="http://schemas.microsoft.com/office/drawing/2014/main" id="{5DB94C73-2F47-485D-9546-9653D56B0F75}"/>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25631228" y="16426501"/>
            <a:ext cx="1621370" cy="1621370"/>
          </a:xfrm>
          <a:prstGeom prst="rect">
            <a:avLst/>
          </a:prstGeom>
        </p:spPr>
      </p:pic>
      <p:pic>
        <p:nvPicPr>
          <p:cNvPr id="76" name="Object 22" descr="Dollar">
            <a:extLst>
              <a:ext uri="{FF2B5EF4-FFF2-40B4-BE49-F238E27FC236}">
                <a16:creationId xmlns:a16="http://schemas.microsoft.com/office/drawing/2014/main" id="{4C063FC5-6748-4BC4-A4B2-603AF8EA2AB3}"/>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36891559" y="16460911"/>
            <a:ext cx="1621370" cy="1621370"/>
          </a:xfrm>
          <a:prstGeom prst="rect">
            <a:avLst/>
          </a:prstGeom>
        </p:spPr>
      </p:pic>
      <p:pic>
        <p:nvPicPr>
          <p:cNvPr id="77" name="Object 26" descr="Internet">
            <a:extLst>
              <a:ext uri="{FF2B5EF4-FFF2-40B4-BE49-F238E27FC236}">
                <a16:creationId xmlns:a16="http://schemas.microsoft.com/office/drawing/2014/main" id="{014FE84A-6254-4C11-877D-7072E94B7DB4}"/>
              </a:ext>
            </a:extLst>
          </p:cNvPr>
          <p:cNvPicPr>
            <a:picLocks noChangeAspect="1"/>
          </p:cNvPicPr>
          <p:nvPr/>
        </p:nvPicPr>
        <p:blipFill>
          <a:blip r:embed="rId31">
            <a:extLst>
              <a:ext uri="{96DAC541-7B7A-43D3-8B79-37D633B846F1}">
                <asvg:svgBlip xmlns:asvg="http://schemas.microsoft.com/office/drawing/2016/SVG/main" r:embed="rId32"/>
              </a:ext>
            </a:extLst>
          </a:blip>
          <a:srcRect/>
          <a:stretch/>
        </p:blipFill>
        <p:spPr>
          <a:xfrm>
            <a:off x="26041520" y="6501583"/>
            <a:ext cx="2011680" cy="2011680"/>
          </a:xfrm>
          <a:prstGeom prst="rect">
            <a:avLst/>
          </a:prstGeom>
        </p:spPr>
      </p:pic>
      <p:pic>
        <p:nvPicPr>
          <p:cNvPr id="78" name="Object 26" descr="List">
            <a:extLst>
              <a:ext uri="{FF2B5EF4-FFF2-40B4-BE49-F238E27FC236}">
                <a16:creationId xmlns:a16="http://schemas.microsoft.com/office/drawing/2014/main" id="{5EF571E0-C231-4178-8DE6-4842D35CD2A2}"/>
              </a:ext>
            </a:extLst>
          </p:cNvPr>
          <p:cNvPicPr>
            <a:picLocks noChangeAspect="1"/>
          </p:cNvPicPr>
          <p:nvPr/>
        </p:nvPicPr>
        <p:blipFill>
          <a:blip r:embed="rId33">
            <a:extLst>
              <a:ext uri="{96DAC541-7B7A-43D3-8B79-37D633B846F1}">
                <asvg:svgBlip xmlns:asvg="http://schemas.microsoft.com/office/drawing/2016/SVG/main" r:embed="rId34"/>
              </a:ext>
            </a:extLst>
          </a:blip>
          <a:srcRect/>
          <a:stretch/>
        </p:blipFill>
        <p:spPr>
          <a:xfrm>
            <a:off x="3617706" y="11799805"/>
            <a:ext cx="1908243" cy="1908243"/>
          </a:xfrm>
          <a:prstGeom prst="rect">
            <a:avLst/>
          </a:prstGeom>
        </p:spPr>
      </p:pic>
      <p:pic>
        <p:nvPicPr>
          <p:cNvPr id="80" name="Object 26" descr="preencoded.png">
            <a:extLst>
              <a:ext uri="{FF2B5EF4-FFF2-40B4-BE49-F238E27FC236}">
                <a16:creationId xmlns:a16="http://schemas.microsoft.com/office/drawing/2014/main" id="{0D48F00C-F3A3-4C73-97B0-B97BC17D6E74}"/>
              </a:ext>
            </a:extLst>
          </p:cNvPr>
          <p:cNvPicPr>
            <a:picLocks noChangeAspect="1"/>
          </p:cNvPicPr>
          <p:nvPr/>
        </p:nvPicPr>
        <p:blipFill>
          <a:blip r:embed="rId22"/>
          <a:stretch>
            <a:fillRect/>
          </a:stretch>
        </p:blipFill>
        <p:spPr>
          <a:xfrm>
            <a:off x="26306616" y="23614479"/>
            <a:ext cx="1629470" cy="1267368"/>
          </a:xfrm>
          <a:prstGeom prst="rect">
            <a:avLst/>
          </a:prstGeom>
        </p:spPr>
      </p:pic>
      <p:pic>
        <p:nvPicPr>
          <p:cNvPr id="82" name="Object 26" descr="preencoded.png">
            <a:extLst>
              <a:ext uri="{FF2B5EF4-FFF2-40B4-BE49-F238E27FC236}">
                <a16:creationId xmlns:a16="http://schemas.microsoft.com/office/drawing/2014/main" id="{A6FED64C-18A3-4B7D-95A4-8904BCB284A7}"/>
              </a:ext>
            </a:extLst>
          </p:cNvPr>
          <p:cNvPicPr>
            <a:picLocks noChangeAspect="1"/>
          </p:cNvPicPr>
          <p:nvPr/>
        </p:nvPicPr>
        <p:blipFill>
          <a:blip r:embed="rId22"/>
          <a:stretch>
            <a:fillRect/>
          </a:stretch>
        </p:blipFill>
        <p:spPr>
          <a:xfrm>
            <a:off x="3770622" y="24376479"/>
            <a:ext cx="1629470" cy="1267368"/>
          </a:xfrm>
          <a:prstGeom prst="rect">
            <a:avLst/>
          </a:prstGeom>
        </p:spPr>
      </p:pic>
      <p:pic>
        <p:nvPicPr>
          <p:cNvPr id="83" name="Object 26" descr="preencoded.png">
            <a:extLst>
              <a:ext uri="{FF2B5EF4-FFF2-40B4-BE49-F238E27FC236}">
                <a16:creationId xmlns:a16="http://schemas.microsoft.com/office/drawing/2014/main" id="{4F09B3FA-1C47-4887-8F63-B4D6F38289C7}"/>
              </a:ext>
            </a:extLst>
          </p:cNvPr>
          <p:cNvPicPr>
            <a:picLocks noChangeAspect="1"/>
          </p:cNvPicPr>
          <p:nvPr/>
        </p:nvPicPr>
        <p:blipFill>
          <a:blip r:embed="rId22"/>
          <a:stretch>
            <a:fillRect/>
          </a:stretch>
        </p:blipFill>
        <p:spPr>
          <a:xfrm>
            <a:off x="3757093" y="20631673"/>
            <a:ext cx="1629470" cy="1267368"/>
          </a:xfrm>
          <a:prstGeom prst="rect">
            <a:avLst/>
          </a:prstGeom>
        </p:spPr>
      </p:pic>
      <p:sp>
        <p:nvSpPr>
          <p:cNvPr id="84" name="Object 43">
            <a:extLst>
              <a:ext uri="{FF2B5EF4-FFF2-40B4-BE49-F238E27FC236}">
                <a16:creationId xmlns:a16="http://schemas.microsoft.com/office/drawing/2014/main" id="{1C99A2AC-90D5-40FA-8980-1CDDD91DDED5}"/>
              </a:ext>
            </a:extLst>
          </p:cNvPr>
          <p:cNvSpPr txBox="1"/>
          <p:nvPr/>
        </p:nvSpPr>
        <p:spPr>
          <a:xfrm>
            <a:off x="5831772" y="12125499"/>
            <a:ext cx="8161826" cy="4340000"/>
          </a:xfrm>
          <a:prstGeom prst="rect">
            <a:avLst/>
          </a:prstGeom>
          <a:noFill/>
        </p:spPr>
        <p:txBody>
          <a:bodyPr wrap="square" rtlCol="0" anchor="ctr"/>
          <a:lstStyle/>
          <a:p>
            <a:pPr>
              <a:lnSpc>
                <a:spcPts val="6900"/>
              </a:lnSpc>
              <a:buNone/>
            </a:pPr>
            <a:r>
              <a:rPr lang="en-US" sz="4200" b="1" dirty="0">
                <a:latin typeface="Calibri" panose="020F0502020204030204" pitchFamily="34" charset="0"/>
                <a:cs typeface="Calibri" panose="020F0502020204030204" pitchFamily="34" charset="0"/>
              </a:rPr>
              <a:t>09/03/20</a:t>
            </a:r>
          </a:p>
          <a:p>
            <a:pPr>
              <a:lnSpc>
                <a:spcPts val="6900"/>
              </a:lnSpc>
              <a:buNone/>
            </a:pPr>
            <a:r>
              <a:rPr lang="en-US" sz="4200" dirty="0">
                <a:latin typeface="Calibri" panose="020F0502020204030204" pitchFamily="34" charset="0"/>
                <a:cs typeface="Calibri" panose="020F0502020204030204" pitchFamily="34" charset="0"/>
              </a:rPr>
              <a:t>ANNOUNCED INITIAL LIST OF NAMES OF THE HIGHEST SCORING APPLICANTS IN EACH OF THE 17</a:t>
            </a:r>
          </a:p>
          <a:p>
            <a:pPr>
              <a:lnSpc>
                <a:spcPts val="6900"/>
              </a:lnSpc>
              <a:buNone/>
            </a:pPr>
            <a:r>
              <a:rPr lang="en-US" sz="4200" dirty="0">
                <a:latin typeface="Calibri" panose="020F0502020204030204" pitchFamily="34" charset="0"/>
                <a:cs typeface="Calibri" panose="020F0502020204030204" pitchFamily="34" charset="0"/>
              </a:rPr>
              <a:t>BLS REGIONS</a:t>
            </a:r>
          </a:p>
        </p:txBody>
      </p:sp>
      <p:sp>
        <p:nvSpPr>
          <p:cNvPr id="22" name="Rectangle 21">
            <a:extLst>
              <a:ext uri="{FF2B5EF4-FFF2-40B4-BE49-F238E27FC236}">
                <a16:creationId xmlns:a16="http://schemas.microsoft.com/office/drawing/2014/main" id="{0B960568-8AC5-4116-A49E-C73B79B4E5E6}"/>
              </a:ext>
            </a:extLst>
          </p:cNvPr>
          <p:cNvSpPr/>
          <p:nvPr/>
        </p:nvSpPr>
        <p:spPr>
          <a:xfrm>
            <a:off x="5789996" y="24476812"/>
            <a:ext cx="7621030" cy="3552767"/>
          </a:xfrm>
          <a:prstGeom prst="rect">
            <a:avLst/>
          </a:prstGeom>
        </p:spPr>
        <p:txBody>
          <a:bodyPr wrap="square">
            <a:spAutoFit/>
          </a:bodyPr>
          <a:lstStyle/>
          <a:p>
            <a:pPr>
              <a:lnSpc>
                <a:spcPts val="6900"/>
              </a:lnSpc>
              <a:buNone/>
            </a:pPr>
            <a:r>
              <a:rPr lang="en-US" sz="4200" b="1" dirty="0">
                <a:solidFill>
                  <a:srgbClr val="000000"/>
                </a:solidFill>
                <a:latin typeface="Calibri" panose="020F0502020204030204" pitchFamily="34" charset="0"/>
                <a:ea typeface="Karla" pitchFamily="34" charset="-122"/>
                <a:cs typeface="Calibri" panose="020F0502020204030204" pitchFamily="34" charset="0"/>
              </a:rPr>
              <a:t>09/24/20</a:t>
            </a:r>
            <a:r>
              <a:rPr lang="en-US" sz="4200" dirty="0">
                <a:solidFill>
                  <a:srgbClr val="000000"/>
                </a:solidFill>
                <a:latin typeface="Calibri" panose="020F0502020204030204" pitchFamily="34" charset="0"/>
                <a:ea typeface="Karla" pitchFamily="34" charset="-122"/>
                <a:cs typeface="Calibri" panose="020F0502020204030204" pitchFamily="34" charset="0"/>
              </a:rPr>
              <a:t> </a:t>
            </a:r>
          </a:p>
          <a:p>
            <a:pPr>
              <a:lnSpc>
                <a:spcPts val="6900"/>
              </a:lnSpc>
              <a:buNone/>
            </a:pPr>
            <a:r>
              <a:rPr lang="en-US" sz="4200" dirty="0">
                <a:solidFill>
                  <a:srgbClr val="000000"/>
                </a:solidFill>
                <a:latin typeface="Calibri" panose="020F0502020204030204" pitchFamily="34" charset="0"/>
                <a:ea typeface="Karla" pitchFamily="34" charset="-122"/>
                <a:cs typeface="Calibri" panose="020F0502020204030204" pitchFamily="34" charset="0"/>
              </a:rPr>
              <a:t>DEPUTY CROO FOR</a:t>
            </a:r>
          </a:p>
          <a:p>
            <a:pPr>
              <a:lnSpc>
                <a:spcPts val="6900"/>
              </a:lnSpc>
              <a:buNone/>
            </a:pPr>
            <a:r>
              <a:rPr lang="en-US" sz="4200" dirty="0">
                <a:solidFill>
                  <a:srgbClr val="000000"/>
                </a:solidFill>
                <a:latin typeface="Calibri" panose="020F0502020204030204" pitchFamily="34" charset="0"/>
                <a:ea typeface="Karla" pitchFamily="34" charset="-122"/>
                <a:cs typeface="Calibri" panose="020F0502020204030204" pitchFamily="34" charset="0"/>
              </a:rPr>
              <a:t> LEGISLATIVE AND RULES </a:t>
            </a:r>
          </a:p>
          <a:p>
            <a:pPr>
              <a:lnSpc>
                <a:spcPts val="6900"/>
              </a:lnSpc>
              <a:buNone/>
            </a:pPr>
            <a:r>
              <a:rPr lang="en-US" sz="4200" dirty="0">
                <a:solidFill>
                  <a:srgbClr val="000000"/>
                </a:solidFill>
                <a:latin typeface="Calibri" panose="020F0502020204030204" pitchFamily="34" charset="0"/>
                <a:ea typeface="Karla" pitchFamily="34" charset="-122"/>
                <a:cs typeface="Calibri" panose="020F0502020204030204" pitchFamily="34" charset="0"/>
              </a:rPr>
              <a:t>START DATE</a:t>
            </a:r>
          </a:p>
        </p:txBody>
      </p:sp>
      <p:sp>
        <p:nvSpPr>
          <p:cNvPr id="23" name="Rectangle 22">
            <a:extLst>
              <a:ext uri="{FF2B5EF4-FFF2-40B4-BE49-F238E27FC236}">
                <a16:creationId xmlns:a16="http://schemas.microsoft.com/office/drawing/2014/main" id="{F9A266EC-E099-4E8D-A501-2215BFCB9EA1}"/>
              </a:ext>
            </a:extLst>
          </p:cNvPr>
          <p:cNvSpPr/>
          <p:nvPr/>
        </p:nvSpPr>
        <p:spPr>
          <a:xfrm>
            <a:off x="28360778" y="23580715"/>
            <a:ext cx="8478020" cy="4437625"/>
          </a:xfrm>
          <a:prstGeom prst="rect">
            <a:avLst/>
          </a:prstGeom>
        </p:spPr>
        <p:txBody>
          <a:bodyPr wrap="square">
            <a:spAutoFit/>
          </a:bodyPr>
          <a:lstStyle/>
          <a:p>
            <a:pPr>
              <a:lnSpc>
                <a:spcPts val="6900"/>
              </a:lnSpc>
            </a:pPr>
            <a:r>
              <a:rPr lang="en-US" sz="4200" b="1" dirty="0">
                <a:solidFill>
                  <a:srgbClr val="000000"/>
                </a:solidFill>
                <a:latin typeface="Calibri" panose="020F0502020204030204" pitchFamily="34" charset="0"/>
                <a:ea typeface="Karla" pitchFamily="34" charset="-122"/>
                <a:cs typeface="Calibri" panose="020F0502020204030204" pitchFamily="34" charset="0"/>
              </a:rPr>
              <a:t>02/01/21</a:t>
            </a:r>
          </a:p>
          <a:p>
            <a:pPr>
              <a:lnSpc>
                <a:spcPts val="6900"/>
              </a:lnSpc>
            </a:pPr>
            <a:r>
              <a:rPr lang="en-US" sz="4200" dirty="0">
                <a:solidFill>
                  <a:srgbClr val="000000"/>
                </a:solidFill>
                <a:latin typeface="Calibri" panose="020F0502020204030204" pitchFamily="34" charset="0"/>
                <a:ea typeface="Karla" pitchFamily="34" charset="-122"/>
                <a:cs typeface="Calibri" panose="020F0502020204030204" pitchFamily="34" charset="0"/>
              </a:rPr>
              <a:t>DEPUTY CROO FOR RESEARCH</a:t>
            </a:r>
          </a:p>
          <a:p>
            <a:pPr>
              <a:lnSpc>
                <a:spcPts val="6900"/>
              </a:lnSpc>
            </a:pPr>
            <a:r>
              <a:rPr lang="en-US" sz="4200" dirty="0">
                <a:solidFill>
                  <a:srgbClr val="000000"/>
                </a:solidFill>
                <a:latin typeface="Calibri" panose="020F0502020204030204" pitchFamily="34" charset="0"/>
                <a:ea typeface="Karla" pitchFamily="34" charset="-122"/>
                <a:cs typeface="Calibri" panose="020F0502020204030204" pitchFamily="34" charset="0"/>
              </a:rPr>
              <a:t>AND DEVLEOPMENT START DATE; </a:t>
            </a:r>
          </a:p>
          <a:p>
            <a:pPr>
              <a:lnSpc>
                <a:spcPts val="6900"/>
              </a:lnSpc>
            </a:pPr>
            <a:r>
              <a:rPr lang="en-US" sz="4200" dirty="0">
                <a:solidFill>
                  <a:srgbClr val="000000"/>
                </a:solidFill>
                <a:latin typeface="Calibri" panose="020F0502020204030204" pitchFamily="34" charset="0"/>
                <a:ea typeface="Karla" pitchFamily="34" charset="-122"/>
                <a:cs typeface="Calibri" panose="020F0502020204030204" pitchFamily="34" charset="0"/>
              </a:rPr>
              <a:t>DEPUTY CROO FOR CANNABIS ADMINISTRATION START DATE </a:t>
            </a:r>
          </a:p>
        </p:txBody>
      </p:sp>
      <p:sp>
        <p:nvSpPr>
          <p:cNvPr id="63" name="Object 45">
            <a:extLst>
              <a:ext uri="{FF2B5EF4-FFF2-40B4-BE49-F238E27FC236}">
                <a16:creationId xmlns:a16="http://schemas.microsoft.com/office/drawing/2014/main" id="{E47E87F9-6902-4893-8960-8CCAF7C83426}"/>
              </a:ext>
            </a:extLst>
          </p:cNvPr>
          <p:cNvSpPr txBox="1"/>
          <p:nvPr/>
        </p:nvSpPr>
        <p:spPr>
          <a:xfrm>
            <a:off x="39576169" y="19390434"/>
            <a:ext cx="9077904" cy="5017213"/>
          </a:xfrm>
          <a:prstGeom prst="rect">
            <a:avLst/>
          </a:prstGeom>
          <a:noFill/>
        </p:spPr>
        <p:txBody>
          <a:bodyPr wrap="square" rtlCol="0" anchor="ctr"/>
          <a:lstStyle/>
          <a:p>
            <a:r>
              <a:rPr lang="en-US" sz="4200" b="1" dirty="0">
                <a:latin typeface="Calibri" panose="020F0502020204030204" pitchFamily="34" charset="0"/>
                <a:cs typeface="Calibri" panose="020F0502020204030204" pitchFamily="34" charset="0"/>
              </a:rPr>
              <a:t>June 2021</a:t>
            </a:r>
          </a:p>
          <a:p>
            <a:pPr>
              <a:lnSpc>
                <a:spcPts val="6900"/>
              </a:lnSpc>
            </a:pPr>
            <a:r>
              <a:rPr lang="en-US" sz="4200" b="1" dirty="0">
                <a:latin typeface="Calibri" panose="020F0502020204030204" pitchFamily="34" charset="0"/>
                <a:cs typeface="Calibri" panose="020F0502020204030204" pitchFamily="34" charset="0"/>
              </a:rPr>
              <a:t>S</a:t>
            </a:r>
            <a:r>
              <a:rPr lang="en-US" sz="4200" dirty="0">
                <a:latin typeface="Calibri" panose="020F0502020204030204" pitchFamily="34" charset="0"/>
                <a:cs typeface="Calibri" panose="020F0502020204030204" pitchFamily="34" charset="0"/>
              </a:rPr>
              <a:t>UCESSFULLY EXECUTED  FIRST RENEWAL CYCLE FOR SAME-SITE AND SECOND-SITE ADULT-USE DISPENSARIES</a:t>
            </a:r>
          </a:p>
        </p:txBody>
      </p:sp>
      <p:pic>
        <p:nvPicPr>
          <p:cNvPr id="65" name="Object 26" descr="Internet">
            <a:extLst>
              <a:ext uri="{FF2B5EF4-FFF2-40B4-BE49-F238E27FC236}">
                <a16:creationId xmlns:a16="http://schemas.microsoft.com/office/drawing/2014/main" id="{59A100A4-8DA5-473D-A3BA-B11FE057E340}"/>
              </a:ext>
            </a:extLst>
          </p:cNvPr>
          <p:cNvPicPr>
            <a:picLocks noChangeAspect="1"/>
          </p:cNvPicPr>
          <p:nvPr/>
        </p:nvPicPr>
        <p:blipFill>
          <a:blip r:embed="rId31">
            <a:extLst>
              <a:ext uri="{96DAC541-7B7A-43D3-8B79-37D633B846F1}">
                <asvg:svgBlip xmlns:asvg="http://schemas.microsoft.com/office/drawing/2016/SVG/main" r:embed="rId32"/>
              </a:ext>
            </a:extLst>
          </a:blip>
          <a:srcRect/>
          <a:stretch/>
        </p:blipFill>
        <p:spPr>
          <a:xfrm>
            <a:off x="37335480" y="20204986"/>
            <a:ext cx="2011680" cy="20116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173712" y="112670"/>
            <a:ext cx="50800000" cy="33433712"/>
          </a:xfrm>
          <a:prstGeom prst="rect">
            <a:avLst/>
          </a:prstGeom>
        </p:spPr>
      </p:pic>
      <p:pic>
        <p:nvPicPr>
          <p:cNvPr id="5" name="Object 4" descr="preencoded.png"/>
          <p:cNvPicPr>
            <a:picLocks noChangeAspect="1"/>
          </p:cNvPicPr>
          <p:nvPr/>
        </p:nvPicPr>
        <p:blipFill>
          <a:blip r:embed="rId5">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6" name="Object 5" descr="preencoded.png"/>
          <p:cNvPicPr>
            <a:picLocks noChangeAspect="1"/>
          </p:cNvPicPr>
          <p:nvPr/>
        </p:nvPicPr>
        <p:blipFill>
          <a:blip r:embed="rId6"/>
          <a:stretch>
            <a:fillRect/>
          </a:stretch>
        </p:blipFill>
        <p:spPr>
          <a:xfrm>
            <a:off x="2549621" y="4714394"/>
            <a:ext cx="1298864" cy="2020455"/>
          </a:xfrm>
          <a:prstGeom prst="rect">
            <a:avLst/>
          </a:prstGeom>
        </p:spPr>
      </p:pic>
      <p:pic>
        <p:nvPicPr>
          <p:cNvPr id="11" name="Object 10" descr="preencoded.png"/>
          <p:cNvPicPr>
            <a:picLocks noChangeAspect="1"/>
          </p:cNvPicPr>
          <p:nvPr/>
        </p:nvPicPr>
        <p:blipFill>
          <a:blip r:embed="rId7"/>
          <a:stretch>
            <a:fillRect/>
          </a:stretch>
        </p:blipFill>
        <p:spPr>
          <a:xfrm>
            <a:off x="17075167" y="19927918"/>
            <a:ext cx="2134598" cy="10672990"/>
          </a:xfrm>
          <a:prstGeom prst="rect">
            <a:avLst/>
          </a:prstGeom>
        </p:spPr>
      </p:pic>
      <p:sp>
        <p:nvSpPr>
          <p:cNvPr id="13" name="Object 12"/>
          <p:cNvSpPr txBox="1"/>
          <p:nvPr/>
        </p:nvSpPr>
        <p:spPr>
          <a:xfrm>
            <a:off x="4810606" y="4714394"/>
            <a:ext cx="3338199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FY22 Goals and Essential Projects</a:t>
            </a:r>
            <a:endParaRPr lang="en-US" dirty="0">
              <a:latin typeface="Calibri" panose="020F0502020204030204" pitchFamily="34" charset="0"/>
              <a:cs typeface="Calibri" panose="020F0502020204030204" pitchFamily="34" charset="0"/>
            </a:endParaRPr>
          </a:p>
        </p:txBody>
      </p:sp>
      <p:sp>
        <p:nvSpPr>
          <p:cNvPr id="14" name="Object 13"/>
          <p:cNvSpPr txBox="1"/>
          <p:nvPr/>
        </p:nvSpPr>
        <p:spPr>
          <a:xfrm>
            <a:off x="2549621" y="35713583"/>
            <a:ext cx="40826411" cy="1137946"/>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FY22 Goals</a:t>
            </a:r>
          </a:p>
        </p:txBody>
      </p:sp>
      <p:sp>
        <p:nvSpPr>
          <p:cNvPr id="15" name="Object 14"/>
          <p:cNvSpPr txBox="1"/>
          <p:nvPr/>
        </p:nvSpPr>
        <p:spPr>
          <a:xfrm>
            <a:off x="4810606" y="7937500"/>
            <a:ext cx="41222083" cy="3216293"/>
          </a:xfrm>
          <a:prstGeom prst="rect">
            <a:avLst/>
          </a:prstGeom>
          <a:noFill/>
        </p:spPr>
        <p:txBody>
          <a:bodyPr wrap="square" rtlCol="0" anchor="ctr"/>
          <a:lstStyle/>
          <a:p>
            <a:pPr algn="just">
              <a:buNone/>
            </a:pPr>
            <a:r>
              <a:rPr lang="en-US" sz="6000" dirty="0">
                <a:latin typeface="Calibri" panose="020F0502020204030204" pitchFamily="34" charset="0"/>
                <a:ea typeface="Karla" pitchFamily="34" charset="-122"/>
                <a:cs typeface="Calibri" panose="020F0502020204030204" pitchFamily="34" charset="0"/>
              </a:rPr>
              <a:t>For FY22, the Department remains steadfast in our efforts to equitably distribute adult-use licenses. In addition, we aim to modernize and streamline application and renewal processes moving forward and align funds to avoid waste and ensure best fiscal and audit practices.</a:t>
            </a:r>
            <a:endParaRPr lang="en-US" sz="6000" dirty="0">
              <a:latin typeface="Calibri" panose="020F0502020204030204" pitchFamily="34" charset="0"/>
              <a:cs typeface="Calibri" panose="020F0502020204030204" pitchFamily="34" charset="0"/>
            </a:endParaRPr>
          </a:p>
        </p:txBody>
      </p:sp>
      <p:sp>
        <p:nvSpPr>
          <p:cNvPr id="16" name="Object 15"/>
          <p:cNvSpPr txBox="1"/>
          <p:nvPr/>
        </p:nvSpPr>
        <p:spPr>
          <a:xfrm>
            <a:off x="4731642" y="13706011"/>
            <a:ext cx="41222083" cy="3994043"/>
          </a:xfrm>
          <a:prstGeom prst="rect">
            <a:avLst/>
          </a:prstGeom>
          <a:noFill/>
        </p:spPr>
        <p:txBody>
          <a:bodyPr wrap="square" rtlCol="0" anchor="ctr"/>
          <a:lstStyle/>
          <a:p>
            <a:pPr marL="1028700" lvl="2" indent="-342900">
              <a:lnSpc>
                <a:spcPts val="8000"/>
              </a:lnSpc>
              <a:buSzPct val="100000"/>
              <a:buChar char="•"/>
            </a:pPr>
            <a:r>
              <a:rPr lang="en-US" sz="6000" dirty="0">
                <a:solidFill>
                  <a:srgbClr val="000000"/>
                </a:solidFill>
                <a:latin typeface="Calibri" panose="020F0502020204030204" pitchFamily="34" charset="0"/>
                <a:ea typeface="Karla" pitchFamily="34" charset="-122"/>
                <a:cs typeface="Calibri" panose="020F0502020204030204" pitchFamily="34" charset="0"/>
              </a:rPr>
              <a:t> Finalize “Seed to Sale” Contract</a:t>
            </a:r>
          </a:p>
          <a:p>
            <a:pPr marL="1028700" lvl="2" indent="-342900">
              <a:lnSpc>
                <a:spcPts val="8000"/>
              </a:lnSpc>
              <a:buSzPct val="100000"/>
              <a:buChar char="•"/>
            </a:pPr>
            <a:r>
              <a:rPr lang="en-US" sz="6000" dirty="0">
                <a:solidFill>
                  <a:srgbClr val="000000"/>
                </a:solidFill>
                <a:latin typeface="Calibri" panose="020F0502020204030204" pitchFamily="34" charset="0"/>
                <a:ea typeface="Karla" pitchFamily="34" charset="-122"/>
                <a:cs typeface="Calibri" panose="020F0502020204030204" pitchFamily="34" charset="0"/>
              </a:rPr>
              <a:t> Initiate Fund Alignment</a:t>
            </a:r>
            <a:endParaRPr lang="en-US" sz="6000" dirty="0">
              <a:latin typeface="Calibri" panose="020F0502020204030204" pitchFamily="34" charset="0"/>
              <a:ea typeface="Karla" pitchFamily="34" charset="-122"/>
              <a:cs typeface="Calibri" panose="020F0502020204030204" pitchFamily="34" charset="0"/>
            </a:endParaRPr>
          </a:p>
          <a:p>
            <a:pPr marL="1028700" lvl="2" indent="-342900">
              <a:lnSpc>
                <a:spcPts val="8000"/>
              </a:lnSpc>
              <a:buSzPct val="100000"/>
              <a:buChar char="•"/>
            </a:pPr>
            <a:r>
              <a:rPr lang="en-US" sz="6000" dirty="0">
                <a:latin typeface="Calibri" panose="020F0502020204030204" pitchFamily="34" charset="0"/>
                <a:ea typeface="Karla" pitchFamily="34" charset="-122"/>
                <a:cs typeface="Calibri" panose="020F0502020204030204" pitchFamily="34" charset="0"/>
              </a:rPr>
              <a:t> Implement HB1443 to conduct lotteries and award equitable conditional li</a:t>
            </a:r>
            <a:r>
              <a:rPr lang="en-US" sz="6000" dirty="0">
                <a:solidFill>
                  <a:srgbClr val="000000"/>
                </a:solidFill>
                <a:latin typeface="Calibri" panose="020F0502020204030204" pitchFamily="34" charset="0"/>
                <a:ea typeface="Karla" pitchFamily="34" charset="-122"/>
                <a:cs typeface="Calibri" panose="020F0502020204030204" pitchFamily="34" charset="0"/>
              </a:rPr>
              <a:t>censes</a:t>
            </a:r>
          </a:p>
          <a:p>
            <a:pPr marL="1028700" lvl="2" indent="-342900">
              <a:lnSpc>
                <a:spcPts val="8000"/>
              </a:lnSpc>
              <a:buSzPct val="100000"/>
              <a:buChar char="•"/>
            </a:pPr>
            <a:r>
              <a:rPr lang="en-US" sz="6000" dirty="0">
                <a:solidFill>
                  <a:srgbClr val="000000"/>
                </a:solidFill>
                <a:latin typeface="Calibri" panose="020F0502020204030204" pitchFamily="34" charset="0"/>
                <a:ea typeface="Karla" pitchFamily="34" charset="-122"/>
                <a:cs typeface="Calibri" panose="020F0502020204030204" pitchFamily="34" charset="0"/>
              </a:rPr>
              <a:t> Initiate and complete online license renewal process</a:t>
            </a:r>
          </a:p>
          <a:p>
            <a:pPr marL="1028700" lvl="2" indent="-342900">
              <a:lnSpc>
                <a:spcPts val="8000"/>
              </a:lnSpc>
              <a:buSzPct val="100000"/>
              <a:buChar char="•"/>
            </a:pPr>
            <a:r>
              <a:rPr lang="en-US" sz="6000" dirty="0">
                <a:solidFill>
                  <a:srgbClr val="000000"/>
                </a:solidFill>
                <a:latin typeface="Calibri" panose="020F0502020204030204" pitchFamily="34" charset="0"/>
                <a:ea typeface="Karla" pitchFamily="34" charset="-122"/>
                <a:cs typeface="Calibri" panose="020F0502020204030204" pitchFamily="34" charset="0"/>
              </a:rPr>
              <a:t> Onboard necessary and essential personnel for expeditious implementation of Cannabis Regulation and Tax Act</a:t>
            </a:r>
            <a:endParaRPr lang="en-US" sz="6000" dirty="0">
              <a:latin typeface="Calibri" panose="020F0502020204030204" pitchFamily="34" charset="0"/>
              <a:cs typeface="Calibri" panose="020F0502020204030204" pitchFamily="34" charset="0"/>
            </a:endParaRPr>
          </a:p>
        </p:txBody>
      </p:sp>
      <p:sp>
        <p:nvSpPr>
          <p:cNvPr id="17" name="Object 16"/>
          <p:cNvSpPr txBox="1"/>
          <p:nvPr/>
        </p:nvSpPr>
        <p:spPr>
          <a:xfrm>
            <a:off x="4731642" y="12205325"/>
            <a:ext cx="28451127" cy="1058333"/>
          </a:xfrm>
          <a:prstGeom prst="rect">
            <a:avLst/>
          </a:prstGeom>
          <a:noFill/>
        </p:spPr>
        <p:txBody>
          <a:bodyPr wrap="square" rtlCol="0" anchor="ctr"/>
          <a:lstStyle/>
          <a:p>
            <a:pPr>
              <a:lnSpc>
                <a:spcPts val="7600"/>
              </a:lnSpc>
              <a:buNone/>
            </a:pPr>
            <a:r>
              <a:rPr lang="en-US" sz="7600" b="1" dirty="0">
                <a:solidFill>
                  <a:srgbClr val="000000"/>
                </a:solidFill>
                <a:latin typeface="Calibri" panose="020F0502020204030204" pitchFamily="34" charset="0"/>
                <a:ea typeface="Karla" pitchFamily="34" charset="-122"/>
                <a:cs typeface="Calibri" panose="020F0502020204030204" pitchFamily="34" charset="0"/>
              </a:rPr>
              <a:t>Goals to achieve:</a:t>
            </a:r>
            <a:endParaRPr lang="en-US" dirty="0">
              <a:latin typeface="Calibri" panose="020F0502020204030204" pitchFamily="34" charset="0"/>
              <a:cs typeface="Calibri" panose="020F0502020204030204" pitchFamily="34" charset="0"/>
            </a:endParaRPr>
          </a:p>
        </p:txBody>
      </p:sp>
      <p:sp>
        <p:nvSpPr>
          <p:cNvPr id="18" name="Object 17"/>
          <p:cNvSpPr txBox="1"/>
          <p:nvPr/>
        </p:nvSpPr>
        <p:spPr>
          <a:xfrm>
            <a:off x="4810606" y="18847711"/>
            <a:ext cx="28451127" cy="1058333"/>
          </a:xfrm>
          <a:prstGeom prst="rect">
            <a:avLst/>
          </a:prstGeom>
          <a:noFill/>
        </p:spPr>
        <p:txBody>
          <a:bodyPr wrap="square" rtlCol="0" anchor="ctr"/>
          <a:lstStyle/>
          <a:p>
            <a:pPr>
              <a:lnSpc>
                <a:spcPts val="7600"/>
              </a:lnSpc>
              <a:buNone/>
            </a:pPr>
            <a:r>
              <a:rPr lang="en-US" sz="7600" b="1" dirty="0">
                <a:solidFill>
                  <a:srgbClr val="000000"/>
                </a:solidFill>
                <a:latin typeface="Calibri" panose="020F0502020204030204" pitchFamily="34" charset="0"/>
                <a:ea typeface="Karla" pitchFamily="34" charset="-122"/>
                <a:cs typeface="Calibri" panose="020F0502020204030204" pitchFamily="34" charset="0"/>
              </a:rPr>
              <a:t>Essential Projects </a:t>
            </a:r>
            <a:endParaRPr lang="en-US" dirty="0">
              <a:latin typeface="Calibri" panose="020F0502020204030204" pitchFamily="34" charset="0"/>
              <a:cs typeface="Calibri" panose="020F0502020204030204" pitchFamily="34" charset="0"/>
            </a:endParaRPr>
          </a:p>
        </p:txBody>
      </p:sp>
      <p:sp>
        <p:nvSpPr>
          <p:cNvPr id="19" name="Object 18"/>
          <p:cNvSpPr txBox="1"/>
          <p:nvPr/>
        </p:nvSpPr>
        <p:spPr>
          <a:xfrm>
            <a:off x="19722520" y="23085121"/>
            <a:ext cx="11702382" cy="9633692"/>
          </a:xfrm>
          <a:prstGeom prst="rect">
            <a:avLst/>
          </a:prstGeom>
          <a:noFill/>
        </p:spPr>
        <p:txBody>
          <a:bodyPr wrap="square" rtlCol="0" anchor="ctr"/>
          <a:lstStyle/>
          <a:p>
            <a:pPr algn="ctr">
              <a:lnSpc>
                <a:spcPts val="6900"/>
              </a:lnSpc>
              <a:buNone/>
            </a:pPr>
            <a:r>
              <a:rPr lang="en-US" sz="5300" dirty="0">
                <a:latin typeface="Calibri" panose="020F0502020204030204" pitchFamily="34" charset="0"/>
                <a:ea typeface="Karla" pitchFamily="34" charset="-122"/>
                <a:cs typeface="Calibri" panose="020F0502020204030204" pitchFamily="34" charset="0"/>
              </a:rPr>
              <a:t>Department efforts related to the modernization of “Seed to Sale” procurement contract to allow the cannabis-related agencies to remain nimble in the tracking of products from seed to point of sale. Additionally, by housing it in one area, we will moveably track and analyze data points relevant to implantation, health, education and other best practices.</a:t>
            </a:r>
            <a:endParaRPr lang="en-US"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27676ED-A9A5-4811-9588-DCC8F9CD59C5}"/>
              </a:ext>
            </a:extLst>
          </p:cNvPr>
          <p:cNvSpPr txBox="1"/>
          <p:nvPr/>
        </p:nvSpPr>
        <p:spPr>
          <a:xfrm>
            <a:off x="49746349" y="37766114"/>
            <a:ext cx="535724" cy="923330"/>
          </a:xfrm>
          <a:prstGeom prst="rect">
            <a:avLst/>
          </a:prstGeom>
          <a:noFill/>
        </p:spPr>
        <p:txBody>
          <a:bodyPr wrap="none" rtlCol="0">
            <a:spAutoFit/>
          </a:bodyPr>
          <a:lstStyle/>
          <a:p>
            <a:fld id="{F751047D-C897-410C-B655-63B5FBA012E8}" type="slidenum">
              <a:rPr lang="en-US" sz="5400" smtClean="0">
                <a:latin typeface="Calibri" panose="020F0502020204030204" pitchFamily="34" charset="0"/>
                <a:cs typeface="Calibri" panose="020F0502020204030204" pitchFamily="34" charset="0"/>
              </a:rPr>
              <a:t>5</a:t>
            </a:fld>
            <a:endParaRPr lang="en-US" sz="5400" dirty="0">
              <a:latin typeface="Calibri" panose="020F0502020204030204" pitchFamily="34" charset="0"/>
              <a:cs typeface="Calibri" panose="020F0502020204030204" pitchFamily="34" charset="0"/>
            </a:endParaRPr>
          </a:p>
        </p:txBody>
      </p:sp>
      <p:pic>
        <p:nvPicPr>
          <p:cNvPr id="27" name="Object 10" descr="preencoded.png">
            <a:extLst>
              <a:ext uri="{FF2B5EF4-FFF2-40B4-BE49-F238E27FC236}">
                <a16:creationId xmlns:a16="http://schemas.microsoft.com/office/drawing/2014/main" id="{E6FF5E27-B5D2-4C8F-99D7-E20F0D273CB4}"/>
              </a:ext>
            </a:extLst>
          </p:cNvPr>
          <p:cNvPicPr>
            <a:picLocks noChangeAspect="1"/>
          </p:cNvPicPr>
          <p:nvPr/>
        </p:nvPicPr>
        <p:blipFill>
          <a:blip r:embed="rId7"/>
          <a:stretch>
            <a:fillRect/>
          </a:stretch>
        </p:blipFill>
        <p:spPr>
          <a:xfrm>
            <a:off x="32194434" y="19906044"/>
            <a:ext cx="2134598" cy="10672990"/>
          </a:xfrm>
          <a:prstGeom prst="rect">
            <a:avLst/>
          </a:prstGeom>
        </p:spPr>
      </p:pic>
      <p:sp>
        <p:nvSpPr>
          <p:cNvPr id="29" name="Object 18">
            <a:extLst>
              <a:ext uri="{FF2B5EF4-FFF2-40B4-BE49-F238E27FC236}">
                <a16:creationId xmlns:a16="http://schemas.microsoft.com/office/drawing/2014/main" id="{00A32E3B-0994-4BC7-88BB-317E2EC9E0FB}"/>
              </a:ext>
            </a:extLst>
          </p:cNvPr>
          <p:cNvSpPr txBox="1"/>
          <p:nvPr/>
        </p:nvSpPr>
        <p:spPr>
          <a:xfrm>
            <a:off x="4206407" y="23085121"/>
            <a:ext cx="11702382" cy="6024150"/>
          </a:xfrm>
          <a:prstGeom prst="rect">
            <a:avLst/>
          </a:prstGeom>
          <a:noFill/>
        </p:spPr>
        <p:txBody>
          <a:bodyPr wrap="square" rtlCol="0" anchor="ctr"/>
          <a:lstStyle/>
          <a:p>
            <a:pPr algn="ctr">
              <a:lnSpc>
                <a:spcPts val="6900"/>
              </a:lnSpc>
              <a:buNone/>
            </a:pPr>
            <a:r>
              <a:rPr lang="en-US" sz="5300" dirty="0">
                <a:latin typeface="Calibri" panose="020F0502020204030204" pitchFamily="34" charset="0"/>
                <a:ea typeface="Karla" pitchFamily="34" charset="-122"/>
                <a:cs typeface="Calibri" panose="020F0502020204030204" pitchFamily="34" charset="0"/>
              </a:rPr>
              <a:t>The initiation, construction and production of an online license renewal process to allow Department to review and approve renewals and new applicants to avoid transition delays and improve transparency.</a:t>
            </a:r>
            <a:endParaRPr lang="en-US" dirty="0">
              <a:latin typeface="Calibri" panose="020F0502020204030204" pitchFamily="34" charset="0"/>
              <a:cs typeface="Calibri" panose="020F0502020204030204" pitchFamily="34" charset="0"/>
            </a:endParaRPr>
          </a:p>
        </p:txBody>
      </p:sp>
      <p:sp>
        <p:nvSpPr>
          <p:cNvPr id="30" name="Object 18">
            <a:extLst>
              <a:ext uri="{FF2B5EF4-FFF2-40B4-BE49-F238E27FC236}">
                <a16:creationId xmlns:a16="http://schemas.microsoft.com/office/drawing/2014/main" id="{BDEB1D64-6EB0-4F5E-B548-C8C93F425723}"/>
              </a:ext>
            </a:extLst>
          </p:cNvPr>
          <p:cNvSpPr txBox="1"/>
          <p:nvPr/>
        </p:nvSpPr>
        <p:spPr>
          <a:xfrm>
            <a:off x="34646124" y="23085121"/>
            <a:ext cx="11702382" cy="5852904"/>
          </a:xfrm>
          <a:prstGeom prst="rect">
            <a:avLst/>
          </a:prstGeom>
          <a:noFill/>
        </p:spPr>
        <p:txBody>
          <a:bodyPr wrap="square" rtlCol="0" anchor="ctr"/>
          <a:lstStyle/>
          <a:p>
            <a:pPr algn="ctr">
              <a:lnSpc>
                <a:spcPts val="6900"/>
              </a:lnSpc>
              <a:buNone/>
            </a:pPr>
            <a:r>
              <a:rPr lang="en-US" sz="5300" dirty="0">
                <a:latin typeface="Calibri" panose="020F0502020204030204" pitchFamily="34" charset="0"/>
                <a:ea typeface="Karla" pitchFamily="34" charset="-122"/>
                <a:cs typeface="Calibri" panose="020F0502020204030204" pitchFamily="34" charset="0"/>
              </a:rPr>
              <a:t>Aligning internal cannabis fund structures within the Department with other funds, will allow the Department to more easily track use and obligations of the fund throughout all levels of the Department.</a:t>
            </a:r>
            <a:endParaRPr lang="en-US" dirty="0">
              <a:latin typeface="Calibri" panose="020F0502020204030204" pitchFamily="34" charset="0"/>
              <a:cs typeface="Calibri" panose="020F0502020204030204" pitchFamily="34" charset="0"/>
            </a:endParaRPr>
          </a:p>
        </p:txBody>
      </p:sp>
      <p:pic>
        <p:nvPicPr>
          <p:cNvPr id="31" name="Object 26" descr="Document">
            <a:extLst>
              <a:ext uri="{FF2B5EF4-FFF2-40B4-BE49-F238E27FC236}">
                <a16:creationId xmlns:a16="http://schemas.microsoft.com/office/drawing/2014/main" id="{EC0EDCC6-ABB8-41A0-ADC5-BEF5FBB1BB9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4563483" y="20420456"/>
            <a:ext cx="2020457" cy="2020457"/>
          </a:xfrm>
          <a:prstGeom prst="rect">
            <a:avLst/>
          </a:prstGeom>
        </p:spPr>
      </p:pic>
      <p:pic>
        <p:nvPicPr>
          <p:cNvPr id="32" name="Object 26" descr="Internet">
            <a:extLst>
              <a:ext uri="{FF2B5EF4-FFF2-40B4-BE49-F238E27FC236}">
                <a16:creationId xmlns:a16="http://schemas.microsoft.com/office/drawing/2014/main" id="{C37D7A41-73BA-49CF-93F8-0DBDF65B743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595937" y="20195634"/>
            <a:ext cx="2776817" cy="2776817"/>
          </a:xfrm>
          <a:prstGeom prst="rect">
            <a:avLst/>
          </a:prstGeom>
        </p:spPr>
      </p:pic>
      <p:pic>
        <p:nvPicPr>
          <p:cNvPr id="33" name="Object 26" descr="Dollar">
            <a:extLst>
              <a:ext uri="{FF2B5EF4-FFF2-40B4-BE49-F238E27FC236}">
                <a16:creationId xmlns:a16="http://schemas.microsoft.com/office/drawing/2014/main" id="{9ED25369-36E2-4B2B-8ADA-FC0E2B24774A}"/>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9605064" y="20420455"/>
            <a:ext cx="2020457" cy="20204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49318"/>
            <a:ext cx="50800000" cy="33433712"/>
          </a:xfrm>
          <a:prstGeom prst="rect">
            <a:avLst/>
          </a:prstGeom>
          <a:ln>
            <a:noFill/>
          </a:ln>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3" name="Object 12"/>
          <p:cNvSpPr txBox="1"/>
          <p:nvPr/>
        </p:nvSpPr>
        <p:spPr>
          <a:xfrm>
            <a:off x="4810605" y="4714394"/>
            <a:ext cx="37920009" cy="2068561"/>
          </a:xfrm>
          <a:prstGeom prst="rect">
            <a:avLst/>
          </a:prstGeom>
          <a:noFill/>
        </p:spPr>
        <p:txBody>
          <a:bodyPr wrap="square" rtlCol="0" anchor="ctr"/>
          <a:lstStyle/>
          <a:p>
            <a:pPr>
              <a:buNone/>
            </a:pPr>
            <a:r>
              <a:rPr lang="en-US" sz="15200" b="1" dirty="0">
                <a:solidFill>
                  <a:srgbClr val="FFFFFF"/>
                </a:solidFill>
                <a:latin typeface="Calibri" panose="020F0502020204030204" pitchFamily="34" charset="0"/>
                <a:ea typeface="Karla" pitchFamily="34" charset="-122"/>
                <a:cs typeface="Calibri" panose="020F0502020204030204" pitchFamily="34" charset="0"/>
              </a:rPr>
              <a:t>Key Data Points | Application Process</a:t>
            </a:r>
            <a:endParaRPr lang="en-US" dirty="0">
              <a:latin typeface="Calibri" panose="020F0502020204030204" pitchFamily="34" charset="0"/>
              <a:cs typeface="Calibri" panose="020F0502020204030204" pitchFamily="34" charset="0"/>
            </a:endParaRPr>
          </a:p>
        </p:txBody>
      </p:sp>
      <p:sp>
        <p:nvSpPr>
          <p:cNvPr id="15" name="Object 14"/>
          <p:cNvSpPr txBox="1"/>
          <p:nvPr/>
        </p:nvSpPr>
        <p:spPr>
          <a:xfrm>
            <a:off x="4810606" y="7937500"/>
            <a:ext cx="41222083" cy="3692686"/>
          </a:xfrm>
          <a:prstGeom prst="rect">
            <a:avLst/>
          </a:prstGeom>
          <a:noFill/>
        </p:spPr>
        <p:txBody>
          <a:bodyPr wrap="square" rtlCol="0" anchor="ctr"/>
          <a:lstStyle/>
          <a:p>
            <a:r>
              <a:rPr lang="en-US" sz="6000" dirty="0">
                <a:solidFill>
                  <a:schemeClr val="bg1"/>
                </a:solidFill>
                <a:latin typeface="Calibri" panose="020F0502020204030204" pitchFamily="34" charset="0"/>
                <a:cs typeface="Calibri" panose="020F0502020204030204" pitchFamily="34" charset="0"/>
              </a:rPr>
              <a:t>These key data points reflect no action in FY21 due to the ongoing supplemental scoring process in the last two quarters of the fiscal year alongside the passage of HB1443 during the 102</a:t>
            </a:r>
            <a:r>
              <a:rPr lang="en-US" sz="6000" baseline="30000" dirty="0">
                <a:solidFill>
                  <a:schemeClr val="bg1"/>
                </a:solidFill>
                <a:latin typeface="Calibri" panose="020F0502020204030204" pitchFamily="34" charset="0"/>
                <a:cs typeface="Calibri" panose="020F0502020204030204" pitchFamily="34" charset="0"/>
              </a:rPr>
              <a:t>nd</a:t>
            </a:r>
            <a:r>
              <a:rPr lang="en-US" sz="6000" dirty="0">
                <a:solidFill>
                  <a:schemeClr val="bg1"/>
                </a:solidFill>
                <a:latin typeface="Calibri" panose="020F0502020204030204" pitchFamily="34" charset="0"/>
                <a:cs typeface="Calibri" panose="020F0502020204030204" pitchFamily="34" charset="0"/>
              </a:rPr>
              <a:t> General Assembly. The numbers congruent to these key data points are potentially subject to change in FY22 following the scheduled lotteries and awarding of adult-use licenses.</a:t>
            </a:r>
            <a:endParaRPr lang="en-US" sz="6000" dirty="0">
              <a:latin typeface="Calibri" panose="020F0502020204030204" pitchFamily="34" charset="0"/>
              <a:cs typeface="Calibri" panose="020F0502020204030204" pitchFamily="34" charset="0"/>
            </a:endParaRPr>
          </a:p>
        </p:txBody>
      </p:sp>
      <p:sp>
        <p:nvSpPr>
          <p:cNvPr id="18" name="Object 17"/>
          <p:cNvSpPr txBox="1"/>
          <p:nvPr/>
        </p:nvSpPr>
        <p:spPr>
          <a:xfrm>
            <a:off x="33105962" y="14448076"/>
            <a:ext cx="6272784" cy="1700784"/>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Number of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Deficiency Notice</a:t>
            </a:r>
            <a:endParaRPr lang="en-US" dirty="0">
              <a:latin typeface="Calibri" panose="020F0502020204030204" pitchFamily="34" charset="0"/>
              <a:cs typeface="Calibri" panose="020F0502020204030204" pitchFamily="34" charset="0"/>
            </a:endParaRPr>
          </a:p>
        </p:txBody>
      </p:sp>
      <p:sp>
        <p:nvSpPr>
          <p:cNvPr id="20" name="Object 19"/>
          <p:cNvSpPr txBox="1"/>
          <p:nvPr/>
        </p:nvSpPr>
        <p:spPr>
          <a:xfrm>
            <a:off x="8905136" y="14436005"/>
            <a:ext cx="6272784" cy="1728216"/>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Date Applications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Received</a:t>
            </a:r>
            <a:endParaRPr lang="en-US" sz="5400" dirty="0">
              <a:latin typeface="Calibri" panose="020F0502020204030204" pitchFamily="34" charset="0"/>
              <a:cs typeface="Calibri" panose="020F0502020204030204" pitchFamily="34" charset="0"/>
            </a:endParaRPr>
          </a:p>
        </p:txBody>
      </p:sp>
      <p:sp>
        <p:nvSpPr>
          <p:cNvPr id="23" name="Object 22"/>
          <p:cNvSpPr txBox="1"/>
          <p:nvPr/>
        </p:nvSpPr>
        <p:spPr>
          <a:xfrm>
            <a:off x="8905136" y="26898305"/>
            <a:ext cx="6272784" cy="1700784"/>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Number  Selected</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 in Lottery</a:t>
            </a:r>
            <a:endParaRPr lang="en-US" sz="5400" dirty="0">
              <a:latin typeface="Calibri" panose="020F0502020204030204" pitchFamily="34" charset="0"/>
              <a:cs typeface="Calibri" panose="020F0502020204030204" pitchFamily="34" charset="0"/>
            </a:endParaRPr>
          </a:p>
        </p:txBody>
      </p:sp>
      <p:sp>
        <p:nvSpPr>
          <p:cNvPr id="24" name="Object 23"/>
          <p:cNvSpPr txBox="1"/>
          <p:nvPr/>
        </p:nvSpPr>
        <p:spPr>
          <a:xfrm>
            <a:off x="20634217" y="26898305"/>
            <a:ext cx="7406018" cy="2783397"/>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 of Qualifying Applicants Selected from Qualifying/from Total</a:t>
            </a:r>
            <a:endParaRPr lang="en-US" sz="5400" dirty="0">
              <a:latin typeface="Calibri" panose="020F0502020204030204" pitchFamily="34" charset="0"/>
              <a:cs typeface="Calibri" panose="020F0502020204030204" pitchFamily="34" charset="0"/>
            </a:endParaRPr>
          </a:p>
        </p:txBody>
      </p:sp>
      <p:sp>
        <p:nvSpPr>
          <p:cNvPr id="26" name="Object 13">
            <a:extLst>
              <a:ext uri="{FF2B5EF4-FFF2-40B4-BE49-F238E27FC236}">
                <a16:creationId xmlns:a16="http://schemas.microsoft.com/office/drawing/2014/main" id="{5F3949FF-740A-4980-8B12-23C7F0D3AE39}"/>
              </a:ext>
            </a:extLst>
          </p:cNvPr>
          <p:cNvSpPr txBox="1"/>
          <p:nvPr/>
        </p:nvSpPr>
        <p:spPr>
          <a:xfrm>
            <a:off x="2549621" y="35983334"/>
            <a:ext cx="40826411" cy="433518"/>
          </a:xfrm>
          <a:prstGeom prst="rect">
            <a:avLst/>
          </a:prstGeom>
          <a:noFill/>
        </p:spPr>
        <p:txBody>
          <a:bodyPr wrap="square" rtlCol="0" anchor="ctr"/>
          <a:lstStyle/>
          <a:p>
            <a:pPr lvl="0"/>
            <a:r>
              <a:rPr lang="en-US" sz="5700" b="1" dirty="0">
                <a:latin typeface="Calibri" panose="020F0502020204030204" pitchFamily="34" charset="0"/>
                <a:ea typeface="Karla" pitchFamily="34" charset="-122"/>
                <a:cs typeface="Calibri" panose="020F0502020204030204" pitchFamily="34" charset="0"/>
              </a:rPr>
              <a:t>IDFPR </a:t>
            </a:r>
            <a:r>
              <a:rPr lang="en-US" sz="5700" dirty="0">
                <a:latin typeface="Calibri" panose="020F0502020204030204" pitchFamily="34" charset="0"/>
                <a:ea typeface="Karla" pitchFamily="34" charset="-122"/>
                <a:cs typeface="Calibri" panose="020F0502020204030204" pitchFamily="34" charset="0"/>
              </a:rPr>
              <a:t>// Cannabis Annual Report 2021 // Key Data Points | Application Process</a:t>
            </a:r>
          </a:p>
        </p:txBody>
      </p:sp>
      <p:sp>
        <p:nvSpPr>
          <p:cNvPr id="27" name="TextBox 26">
            <a:extLst>
              <a:ext uri="{FF2B5EF4-FFF2-40B4-BE49-F238E27FC236}">
                <a16:creationId xmlns:a16="http://schemas.microsoft.com/office/drawing/2014/main" id="{825E6F11-F47D-4BC8-802C-BC9FE49A9BD6}"/>
              </a:ext>
            </a:extLst>
          </p:cNvPr>
          <p:cNvSpPr txBox="1"/>
          <p:nvPr/>
        </p:nvSpPr>
        <p:spPr>
          <a:xfrm>
            <a:off x="49746349" y="37766114"/>
            <a:ext cx="535724" cy="923330"/>
          </a:xfrm>
          <a:prstGeom prst="rect">
            <a:avLst/>
          </a:prstGeom>
          <a:noFill/>
        </p:spPr>
        <p:txBody>
          <a:bodyPr wrap="none" rtlCol="0">
            <a:spAutoFit/>
          </a:bodyPr>
          <a:lstStyle/>
          <a:p>
            <a:fld id="{F751047D-C897-410C-B655-63B5FBA012E8}" type="slidenum">
              <a:rPr lang="en-US" sz="5400" smtClean="0">
                <a:latin typeface="Calibri" panose="020F0502020204030204" pitchFamily="34" charset="0"/>
                <a:cs typeface="Calibri" panose="020F0502020204030204" pitchFamily="34" charset="0"/>
              </a:rPr>
              <a:t>6</a:t>
            </a:fld>
            <a:endParaRPr lang="en-US" sz="54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C913E86-B08D-467D-A939-CA46709CAF6A}"/>
              </a:ext>
            </a:extLst>
          </p:cNvPr>
          <p:cNvSpPr/>
          <p:nvPr/>
        </p:nvSpPr>
        <p:spPr>
          <a:xfrm>
            <a:off x="48804885" y="3761949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E306FD04-D6E5-441A-98E2-EEFC7AE17941}"/>
              </a:ext>
            </a:extLst>
          </p:cNvPr>
          <p:cNvSpPr txBox="1"/>
          <p:nvPr/>
        </p:nvSpPr>
        <p:spPr>
          <a:xfrm>
            <a:off x="10738436" y="25237944"/>
            <a:ext cx="2581836"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N/A</a:t>
            </a:r>
          </a:p>
        </p:txBody>
      </p:sp>
      <p:sp>
        <p:nvSpPr>
          <p:cNvPr id="33" name="TextBox 32">
            <a:extLst>
              <a:ext uri="{FF2B5EF4-FFF2-40B4-BE49-F238E27FC236}">
                <a16:creationId xmlns:a16="http://schemas.microsoft.com/office/drawing/2014/main" id="{1A8797FA-CB05-4668-8DB4-A93C92D93045}"/>
              </a:ext>
            </a:extLst>
          </p:cNvPr>
          <p:cNvSpPr txBox="1"/>
          <p:nvPr/>
        </p:nvSpPr>
        <p:spPr>
          <a:xfrm>
            <a:off x="22479691" y="25161060"/>
            <a:ext cx="2581836"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N/A</a:t>
            </a:r>
          </a:p>
        </p:txBody>
      </p:sp>
      <p:sp>
        <p:nvSpPr>
          <p:cNvPr id="36" name="Object 23">
            <a:extLst>
              <a:ext uri="{FF2B5EF4-FFF2-40B4-BE49-F238E27FC236}">
                <a16:creationId xmlns:a16="http://schemas.microsoft.com/office/drawing/2014/main" id="{B40505F9-F10D-4D44-8005-11ECD9A3A50E}"/>
              </a:ext>
            </a:extLst>
          </p:cNvPr>
          <p:cNvSpPr txBox="1"/>
          <p:nvPr/>
        </p:nvSpPr>
        <p:spPr>
          <a:xfrm>
            <a:off x="16036232" y="20540849"/>
            <a:ext cx="9195969" cy="2539157"/>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Number of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Supplemental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Responses</a:t>
            </a:r>
            <a:endParaRPr lang="en-US" sz="54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A0FF0186-C989-4F13-BF29-D78ED10D9087}"/>
              </a:ext>
            </a:extLst>
          </p:cNvPr>
          <p:cNvSpPr txBox="1"/>
          <p:nvPr/>
        </p:nvSpPr>
        <p:spPr>
          <a:xfrm>
            <a:off x="18876692" y="18902370"/>
            <a:ext cx="3664328"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N/A</a:t>
            </a:r>
          </a:p>
        </p:txBody>
      </p:sp>
      <p:sp>
        <p:nvSpPr>
          <p:cNvPr id="40" name="Object 22">
            <a:extLst>
              <a:ext uri="{FF2B5EF4-FFF2-40B4-BE49-F238E27FC236}">
                <a16:creationId xmlns:a16="http://schemas.microsoft.com/office/drawing/2014/main" id="{A8A6BB6D-FA46-446A-B454-C16A745E3B85}"/>
              </a:ext>
            </a:extLst>
          </p:cNvPr>
          <p:cNvSpPr txBox="1"/>
          <p:nvPr/>
        </p:nvSpPr>
        <p:spPr>
          <a:xfrm>
            <a:off x="39378746" y="20199956"/>
            <a:ext cx="6272784" cy="3170177"/>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Number of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 Qualifying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Applications</a:t>
            </a:r>
            <a:endParaRPr lang="en-US" sz="54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3D68A226-8956-423A-ACFC-47E64CB56F4B}"/>
              </a:ext>
            </a:extLst>
          </p:cNvPr>
          <p:cNvSpPr txBox="1"/>
          <p:nvPr/>
        </p:nvSpPr>
        <p:spPr>
          <a:xfrm>
            <a:off x="40645354" y="18765219"/>
            <a:ext cx="3664328"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N/A</a:t>
            </a:r>
          </a:p>
        </p:txBody>
      </p:sp>
      <p:sp>
        <p:nvSpPr>
          <p:cNvPr id="45" name="TextBox 44">
            <a:extLst>
              <a:ext uri="{FF2B5EF4-FFF2-40B4-BE49-F238E27FC236}">
                <a16:creationId xmlns:a16="http://schemas.microsoft.com/office/drawing/2014/main" id="{8FBA420E-CB97-4773-9E21-F3547731ADAF}"/>
              </a:ext>
            </a:extLst>
          </p:cNvPr>
          <p:cNvSpPr txBox="1"/>
          <p:nvPr/>
        </p:nvSpPr>
        <p:spPr>
          <a:xfrm>
            <a:off x="34951436" y="13016078"/>
            <a:ext cx="2581836"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N/A</a:t>
            </a:r>
          </a:p>
        </p:txBody>
      </p:sp>
      <p:sp>
        <p:nvSpPr>
          <p:cNvPr id="46" name="TextBox 45">
            <a:extLst>
              <a:ext uri="{FF2B5EF4-FFF2-40B4-BE49-F238E27FC236}">
                <a16:creationId xmlns:a16="http://schemas.microsoft.com/office/drawing/2014/main" id="{6FB28DC6-66B4-4C24-950C-4ED3BBECBE1D}"/>
              </a:ext>
            </a:extLst>
          </p:cNvPr>
          <p:cNvSpPr txBox="1"/>
          <p:nvPr/>
        </p:nvSpPr>
        <p:spPr>
          <a:xfrm>
            <a:off x="8159340" y="12730691"/>
            <a:ext cx="7472943" cy="1723549"/>
          </a:xfrm>
          <a:prstGeom prst="rect">
            <a:avLst/>
          </a:prstGeom>
          <a:noFill/>
        </p:spPr>
        <p:txBody>
          <a:bodyPr wrap="square" rtlCol="0">
            <a:spAutoFit/>
          </a:bodyPr>
          <a:lstStyle/>
          <a:p>
            <a:pPr algn="ctr"/>
            <a:r>
              <a:rPr lang="en-US" sz="5300" b="1" dirty="0">
                <a:solidFill>
                  <a:schemeClr val="bg1"/>
                </a:solidFill>
                <a:latin typeface="Calibri" panose="020F0502020204030204" pitchFamily="34" charset="0"/>
                <a:cs typeface="Calibri" panose="020F0502020204030204" pitchFamily="34" charset="0"/>
              </a:rPr>
              <a:t>December 10, 2019 - January 2, 2020</a:t>
            </a:r>
          </a:p>
        </p:txBody>
      </p:sp>
      <p:sp>
        <p:nvSpPr>
          <p:cNvPr id="42" name="Object 23">
            <a:extLst>
              <a:ext uri="{FF2B5EF4-FFF2-40B4-BE49-F238E27FC236}">
                <a16:creationId xmlns:a16="http://schemas.microsoft.com/office/drawing/2014/main" id="{88753CEE-AB39-4EEE-A7A1-FDE789619A82}"/>
              </a:ext>
            </a:extLst>
          </p:cNvPr>
          <p:cNvSpPr txBox="1"/>
          <p:nvPr/>
        </p:nvSpPr>
        <p:spPr>
          <a:xfrm>
            <a:off x="5281413" y="30699633"/>
            <a:ext cx="40280468" cy="2783397"/>
          </a:xfrm>
          <a:prstGeom prst="rect">
            <a:avLst/>
          </a:prstGeom>
          <a:noFill/>
        </p:spPr>
        <p:txBody>
          <a:bodyPr wrap="square" rtlCol="0" anchor="ctr"/>
          <a:lstStyle/>
          <a:p>
            <a:pPr algn="ctr">
              <a:buNone/>
            </a:pPr>
            <a:r>
              <a:rPr lang="en-US" sz="6000" i="1" dirty="0">
                <a:solidFill>
                  <a:srgbClr val="FFFFFF"/>
                </a:solidFill>
                <a:latin typeface="Calibri" panose="020F0502020204030204" pitchFamily="34" charset="0"/>
                <a:ea typeface="Karla" pitchFamily="34" charset="-122"/>
                <a:cs typeface="Calibri" panose="020F0502020204030204" pitchFamily="34" charset="0"/>
              </a:rPr>
              <a:t>IDFPR should be able to provide additional data related to application process in the future with our new online licensing system</a:t>
            </a:r>
            <a:endParaRPr lang="en-US" sz="6600" i="1" dirty="0">
              <a:latin typeface="Calibri" panose="020F0502020204030204" pitchFamily="34" charset="0"/>
              <a:cs typeface="Calibri" panose="020F0502020204030204" pitchFamily="34" charset="0"/>
            </a:endParaRPr>
          </a:p>
        </p:txBody>
      </p:sp>
      <p:sp>
        <p:nvSpPr>
          <p:cNvPr id="43" name="Object 17">
            <a:extLst>
              <a:ext uri="{FF2B5EF4-FFF2-40B4-BE49-F238E27FC236}">
                <a16:creationId xmlns:a16="http://schemas.microsoft.com/office/drawing/2014/main" id="{DA20A86A-51CC-4E97-98CB-321367784FC4}"/>
              </a:ext>
            </a:extLst>
          </p:cNvPr>
          <p:cNvSpPr txBox="1"/>
          <p:nvPr/>
        </p:nvSpPr>
        <p:spPr>
          <a:xfrm>
            <a:off x="20779948" y="14594424"/>
            <a:ext cx="6272784" cy="1700784"/>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Date Licenses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Available</a:t>
            </a:r>
            <a:endParaRPr lang="en-US" dirty="0">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1FD5F2B0-F7E2-4982-ACA6-E9C0616F3BE5}"/>
              </a:ext>
            </a:extLst>
          </p:cNvPr>
          <p:cNvSpPr txBox="1"/>
          <p:nvPr/>
        </p:nvSpPr>
        <p:spPr>
          <a:xfrm>
            <a:off x="22479691" y="12892600"/>
            <a:ext cx="2581836"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N/A</a:t>
            </a:r>
          </a:p>
        </p:txBody>
      </p:sp>
      <p:sp>
        <p:nvSpPr>
          <p:cNvPr id="53" name="Object 22">
            <a:extLst>
              <a:ext uri="{FF2B5EF4-FFF2-40B4-BE49-F238E27FC236}">
                <a16:creationId xmlns:a16="http://schemas.microsoft.com/office/drawing/2014/main" id="{02A7F9BD-FCEB-44BC-A865-3CF16BC07964}"/>
              </a:ext>
            </a:extLst>
          </p:cNvPr>
          <p:cNvSpPr txBox="1"/>
          <p:nvPr/>
        </p:nvSpPr>
        <p:spPr>
          <a:xfrm>
            <a:off x="28945026" y="20617197"/>
            <a:ext cx="6272784" cy="1728216"/>
          </a:xfrm>
          <a:prstGeom prst="rect">
            <a:avLst/>
          </a:prstGeom>
          <a:noFill/>
          <a:ln>
            <a:noFill/>
          </a:ln>
        </p:spPr>
        <p:txBody>
          <a:bodyPr wrap="square" rtlCol="0" anchor="ct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  of Sufficient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Responses</a:t>
            </a:r>
            <a:endParaRPr lang="en-US" sz="5400" dirty="0">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755128ED-FC11-454C-B616-D687E455CB0D}"/>
              </a:ext>
            </a:extLst>
          </p:cNvPr>
          <p:cNvSpPr txBox="1"/>
          <p:nvPr/>
        </p:nvSpPr>
        <p:spPr>
          <a:xfrm>
            <a:off x="30071103" y="18898225"/>
            <a:ext cx="3664328"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N/A</a:t>
            </a:r>
          </a:p>
        </p:txBody>
      </p:sp>
      <p:pic>
        <p:nvPicPr>
          <p:cNvPr id="57" name="Graphic 56" descr="Share">
            <a:extLst>
              <a:ext uri="{FF2B5EF4-FFF2-40B4-BE49-F238E27FC236}">
                <a16:creationId xmlns:a16="http://schemas.microsoft.com/office/drawing/2014/main" id="{59B4116F-E11A-4D4D-99CB-6A9D5413162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5742162" y="20447025"/>
            <a:ext cx="2068561" cy="2068561"/>
          </a:xfrm>
          <a:prstGeom prst="rect">
            <a:avLst/>
          </a:prstGeom>
        </p:spPr>
      </p:pic>
      <p:pic>
        <p:nvPicPr>
          <p:cNvPr id="60" name="Graphic 59" descr="Group success">
            <a:extLst>
              <a:ext uri="{FF2B5EF4-FFF2-40B4-BE49-F238E27FC236}">
                <a16:creationId xmlns:a16="http://schemas.microsoft.com/office/drawing/2014/main" id="{54886C53-1F1F-413E-8F05-3461D9E8C3E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780132" y="26604756"/>
            <a:ext cx="2068561" cy="2068561"/>
          </a:xfrm>
          <a:prstGeom prst="rect">
            <a:avLst/>
          </a:prstGeom>
        </p:spPr>
      </p:pic>
      <p:pic>
        <p:nvPicPr>
          <p:cNvPr id="61" name="Graphic 60" descr="Group success">
            <a:extLst>
              <a:ext uri="{FF2B5EF4-FFF2-40B4-BE49-F238E27FC236}">
                <a16:creationId xmlns:a16="http://schemas.microsoft.com/office/drawing/2014/main" id="{94DDE97D-A646-47B2-9A8C-90336196AE3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7845419" y="26346640"/>
            <a:ext cx="2068561" cy="2068561"/>
          </a:xfrm>
          <a:prstGeom prst="rect">
            <a:avLst/>
          </a:prstGeom>
        </p:spPr>
      </p:pic>
      <p:pic>
        <p:nvPicPr>
          <p:cNvPr id="62" name="Graphic 61" descr="Email">
            <a:extLst>
              <a:ext uri="{FF2B5EF4-FFF2-40B4-BE49-F238E27FC236}">
                <a16:creationId xmlns:a16="http://schemas.microsoft.com/office/drawing/2014/main" id="{E451D74C-BCB5-48A6-9836-E7FF4385A41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1102021" y="13838243"/>
            <a:ext cx="2068561" cy="2068561"/>
          </a:xfrm>
          <a:prstGeom prst="rect">
            <a:avLst/>
          </a:prstGeom>
        </p:spPr>
      </p:pic>
      <p:pic>
        <p:nvPicPr>
          <p:cNvPr id="63" name="Graphic 62" descr="Share">
            <a:extLst>
              <a:ext uri="{FF2B5EF4-FFF2-40B4-BE49-F238E27FC236}">
                <a16:creationId xmlns:a16="http://schemas.microsoft.com/office/drawing/2014/main" id="{2EA2F7D7-3686-41FC-BE6E-5D7D27E8AB3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7251544" y="20453825"/>
            <a:ext cx="2068561" cy="2068561"/>
          </a:xfrm>
          <a:prstGeom prst="rect">
            <a:avLst/>
          </a:prstGeom>
        </p:spPr>
      </p:pic>
      <p:pic>
        <p:nvPicPr>
          <p:cNvPr id="64" name="Graphic 63" descr="Document">
            <a:extLst>
              <a:ext uri="{FF2B5EF4-FFF2-40B4-BE49-F238E27FC236}">
                <a16:creationId xmlns:a16="http://schemas.microsoft.com/office/drawing/2014/main" id="{BAE67C76-ABA0-4786-BCCF-DC52EA0B5F84}"/>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8203175" y="20579668"/>
            <a:ext cx="2068561" cy="2068561"/>
          </a:xfrm>
          <a:prstGeom prst="rect">
            <a:avLst/>
          </a:prstGeom>
        </p:spPr>
      </p:pic>
      <p:sp>
        <p:nvSpPr>
          <p:cNvPr id="6" name="Rectangle 5">
            <a:extLst>
              <a:ext uri="{FF2B5EF4-FFF2-40B4-BE49-F238E27FC236}">
                <a16:creationId xmlns:a16="http://schemas.microsoft.com/office/drawing/2014/main" id="{82AD48C6-CAA5-48FF-B72C-19D7169FF4AE}"/>
              </a:ext>
            </a:extLst>
          </p:cNvPr>
          <p:cNvSpPr/>
          <p:nvPr/>
        </p:nvSpPr>
        <p:spPr>
          <a:xfrm>
            <a:off x="5069415" y="18827442"/>
            <a:ext cx="7873913" cy="1446550"/>
          </a:xfrm>
          <a:prstGeom prst="rect">
            <a:avLst/>
          </a:prstGeom>
        </p:spPr>
        <p:txBody>
          <a:bodyPr wrap="square">
            <a:spAutoFit/>
          </a:bodyPr>
          <a:lstStyle/>
          <a:p>
            <a:pPr algn="ctr"/>
            <a:r>
              <a:rPr lang="en-US" sz="8800" b="1" dirty="0">
                <a:solidFill>
                  <a:schemeClr val="bg1"/>
                </a:solidFill>
                <a:latin typeface="Calibri" panose="020F0502020204030204" pitchFamily="34" charset="0"/>
                <a:cs typeface="Calibri" panose="020F0502020204030204" pitchFamily="34" charset="0"/>
              </a:rPr>
              <a:t>55/55</a:t>
            </a:r>
          </a:p>
        </p:txBody>
      </p:sp>
      <p:sp>
        <p:nvSpPr>
          <p:cNvPr id="7" name="Rectangle 6">
            <a:extLst>
              <a:ext uri="{FF2B5EF4-FFF2-40B4-BE49-F238E27FC236}">
                <a16:creationId xmlns:a16="http://schemas.microsoft.com/office/drawing/2014/main" id="{1D87A5D2-F5D0-4CCC-B250-52D4E5DC59F3}"/>
              </a:ext>
            </a:extLst>
          </p:cNvPr>
          <p:cNvSpPr/>
          <p:nvPr/>
        </p:nvSpPr>
        <p:spPr>
          <a:xfrm>
            <a:off x="5566244" y="20586641"/>
            <a:ext cx="7378819" cy="2539157"/>
          </a:xfrm>
          <a:prstGeom prst="rect">
            <a:avLst/>
          </a:prstGeom>
          <a:ln>
            <a:noFill/>
          </a:ln>
        </p:spPr>
        <p:txBody>
          <a:bodyPr wrap="square">
            <a:spAutoFit/>
          </a:bodyP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Number of Dispensaries </a:t>
            </a:r>
          </a:p>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AU/MU (Secondary-Site/Same-Site)</a:t>
            </a:r>
            <a:endParaRPr lang="en-US" sz="5300" dirty="0">
              <a:latin typeface="Calibri" panose="020F0502020204030204" pitchFamily="34" charset="0"/>
              <a:cs typeface="Calibri" panose="020F0502020204030204" pitchFamily="34" charset="0"/>
            </a:endParaRPr>
          </a:p>
        </p:txBody>
      </p:sp>
      <p:pic>
        <p:nvPicPr>
          <p:cNvPr id="37" name="Graphic 36" descr="Store">
            <a:extLst>
              <a:ext uri="{FF2B5EF4-FFF2-40B4-BE49-F238E27FC236}">
                <a16:creationId xmlns:a16="http://schemas.microsoft.com/office/drawing/2014/main" id="{3026C7B4-4F7A-4D28-AA4A-556901FBDE49}"/>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3572098" y="20574637"/>
            <a:ext cx="2068561" cy="2068561"/>
          </a:xfrm>
          <a:prstGeom prst="rect">
            <a:avLst/>
          </a:prstGeom>
        </p:spPr>
      </p:pic>
      <p:sp>
        <p:nvSpPr>
          <p:cNvPr id="8" name="Rectangle 7">
            <a:extLst>
              <a:ext uri="{FF2B5EF4-FFF2-40B4-BE49-F238E27FC236}">
                <a16:creationId xmlns:a16="http://schemas.microsoft.com/office/drawing/2014/main" id="{0DCA141B-A837-42B5-AE89-B8C85200825D}"/>
              </a:ext>
            </a:extLst>
          </p:cNvPr>
          <p:cNvSpPr/>
          <p:nvPr/>
        </p:nvSpPr>
        <p:spPr>
          <a:xfrm>
            <a:off x="33068342" y="26994101"/>
            <a:ext cx="6272784" cy="1723549"/>
          </a:xfrm>
          <a:prstGeom prst="rect">
            <a:avLst/>
          </a:prstGeom>
          <a:ln>
            <a:noFill/>
          </a:ln>
        </p:spPr>
        <p:txBody>
          <a:bodyPr wrap="square">
            <a:spAutoFit/>
          </a:bodyPr>
          <a:lstStyle/>
          <a:p>
            <a:pPr algn="ct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Statewide Map of Dispensaries </a:t>
            </a:r>
            <a:endParaRPr lang="en-US" sz="5300" dirty="0">
              <a:latin typeface="Calibri" panose="020F0502020204030204" pitchFamily="34" charset="0"/>
              <a:cs typeface="Calibri" panose="020F0502020204030204" pitchFamily="34" charset="0"/>
            </a:endParaRPr>
          </a:p>
        </p:txBody>
      </p:sp>
      <p:pic>
        <p:nvPicPr>
          <p:cNvPr id="44" name="Graphic 43" descr="Map with pin">
            <a:extLst>
              <a:ext uri="{FF2B5EF4-FFF2-40B4-BE49-F238E27FC236}">
                <a16:creationId xmlns:a16="http://schemas.microsoft.com/office/drawing/2014/main" id="{99E2B709-FA0C-4695-8214-1B66CF2EEF3E}"/>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31131669" y="26167390"/>
            <a:ext cx="2068561" cy="2068561"/>
          </a:xfrm>
          <a:prstGeom prst="rect">
            <a:avLst/>
          </a:prstGeom>
        </p:spPr>
      </p:pic>
      <p:sp>
        <p:nvSpPr>
          <p:cNvPr id="10" name="Rectangle 9">
            <a:extLst>
              <a:ext uri="{FF2B5EF4-FFF2-40B4-BE49-F238E27FC236}">
                <a16:creationId xmlns:a16="http://schemas.microsoft.com/office/drawing/2014/main" id="{AE8591A7-00C7-4E55-BF78-7A81BC7AEAC5}"/>
              </a:ext>
            </a:extLst>
          </p:cNvPr>
          <p:cNvSpPr/>
          <p:nvPr/>
        </p:nvSpPr>
        <p:spPr>
          <a:xfrm>
            <a:off x="35217810" y="25340097"/>
            <a:ext cx="2049087" cy="1446550"/>
          </a:xfrm>
          <a:prstGeom prst="rect">
            <a:avLst/>
          </a:prstGeom>
        </p:spPr>
        <p:txBody>
          <a:bodyPr wrap="none">
            <a:spAutoFit/>
          </a:bodyPr>
          <a:lstStyle/>
          <a:p>
            <a:pPr algn="ctr"/>
            <a:r>
              <a:rPr lang="en-US" sz="8800" b="1" dirty="0">
                <a:solidFill>
                  <a:schemeClr val="bg1"/>
                </a:solidFill>
                <a:latin typeface="Calibri" panose="020F0502020204030204" pitchFamily="34" charset="0"/>
                <a:cs typeface="Calibri" panose="020F0502020204030204" pitchFamily="34" charset="0"/>
              </a:rPr>
              <a:t>N/A</a:t>
            </a:r>
          </a:p>
        </p:txBody>
      </p:sp>
      <p:pic>
        <p:nvPicPr>
          <p:cNvPr id="49" name="Object 26" descr="Document">
            <a:extLst>
              <a:ext uri="{FF2B5EF4-FFF2-40B4-BE49-F238E27FC236}">
                <a16:creationId xmlns:a16="http://schemas.microsoft.com/office/drawing/2014/main" id="{79A4EEA0-ACED-4EF6-AF37-D6C87978998D}"/>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239699" y="13853600"/>
            <a:ext cx="2066544" cy="2066544"/>
          </a:xfrm>
          <a:prstGeom prst="rect">
            <a:avLst/>
          </a:prstGeom>
        </p:spPr>
      </p:pic>
      <p:pic>
        <p:nvPicPr>
          <p:cNvPr id="51" name="Object 24" descr="Daily calendar">
            <a:extLst>
              <a:ext uri="{FF2B5EF4-FFF2-40B4-BE49-F238E27FC236}">
                <a16:creationId xmlns:a16="http://schemas.microsoft.com/office/drawing/2014/main" id="{9FC5B3B0-9608-4550-A264-45B47AAD5D78}"/>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19110320" y="13853600"/>
            <a:ext cx="2066544" cy="2066544"/>
          </a:xfrm>
          <a:prstGeom prst="rect">
            <a:avLst/>
          </a:prstGeom>
        </p:spPr>
      </p:pic>
    </p:spTree>
    <p:extLst>
      <p:ext uri="{BB962C8B-B14F-4D97-AF65-F5344CB8AC3E}">
        <p14:creationId xmlns:p14="http://schemas.microsoft.com/office/powerpoint/2010/main" val="304106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276526"/>
            <a:ext cx="50800000" cy="33433712"/>
          </a:xfrm>
          <a:prstGeom prst="rect">
            <a:avLst/>
          </a:prstGeom>
          <a:ln>
            <a:solidFill>
              <a:srgbClr val="7FAC6E"/>
            </a:solidFill>
          </a:ln>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pic>
        <p:nvPicPr>
          <p:cNvPr id="8" name="Object 7" descr="Forbidden"/>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162562" y="21830181"/>
            <a:ext cx="2843784" cy="2843784"/>
          </a:xfrm>
          <a:prstGeom prst="rect">
            <a:avLst/>
          </a:prstGeom>
        </p:spPr>
      </p:pic>
      <p:pic>
        <p:nvPicPr>
          <p:cNvPr id="11" name="Object 10" descr="Transfe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4162562" y="16295356"/>
            <a:ext cx="2843784" cy="2843784"/>
          </a:xfrm>
          <a:prstGeom prst="rect">
            <a:avLst/>
          </a:prstGeom>
        </p:spPr>
      </p:pic>
      <p:sp>
        <p:nvSpPr>
          <p:cNvPr id="13" name="Object 12"/>
          <p:cNvSpPr txBox="1"/>
          <p:nvPr/>
        </p:nvSpPr>
        <p:spPr>
          <a:xfrm>
            <a:off x="4810605" y="4714394"/>
            <a:ext cx="37920009" cy="2068561"/>
          </a:xfrm>
          <a:prstGeom prst="rect">
            <a:avLst/>
          </a:prstGeom>
          <a:noFill/>
        </p:spPr>
        <p:txBody>
          <a:bodyPr wrap="square" rtlCol="0" anchor="ctr"/>
          <a:lstStyle/>
          <a:p>
            <a:pPr>
              <a:buNone/>
            </a:pPr>
            <a:r>
              <a:rPr lang="en-US" sz="15200" b="1" dirty="0">
                <a:solidFill>
                  <a:srgbClr val="FFFFFF"/>
                </a:solidFill>
                <a:latin typeface="Calibri" panose="020F0502020204030204" pitchFamily="34" charset="0"/>
                <a:ea typeface="Karla" pitchFamily="34" charset="-122"/>
                <a:cs typeface="Calibri" panose="020F0502020204030204" pitchFamily="34" charset="0"/>
              </a:rPr>
              <a:t>Key Data Points | Licenses Issued</a:t>
            </a:r>
            <a:endParaRPr lang="en-US" dirty="0">
              <a:latin typeface="Calibri" panose="020F0502020204030204" pitchFamily="34" charset="0"/>
              <a:cs typeface="Calibri" panose="020F0502020204030204" pitchFamily="34" charset="0"/>
            </a:endParaRPr>
          </a:p>
        </p:txBody>
      </p:sp>
      <p:sp>
        <p:nvSpPr>
          <p:cNvPr id="15" name="Object 14"/>
          <p:cNvSpPr txBox="1"/>
          <p:nvPr/>
        </p:nvSpPr>
        <p:spPr>
          <a:xfrm>
            <a:off x="4810606" y="7937500"/>
            <a:ext cx="41222083" cy="2116667"/>
          </a:xfrm>
          <a:prstGeom prst="rect">
            <a:avLst/>
          </a:prstGeom>
          <a:noFill/>
        </p:spPr>
        <p:txBody>
          <a:bodyPr wrap="square" rtlCol="0" anchor="ctr"/>
          <a:lstStyle/>
          <a:p>
            <a:pPr>
              <a:buNone/>
            </a:pPr>
            <a:r>
              <a:rPr lang="en-US" sz="6000" dirty="0">
                <a:solidFill>
                  <a:schemeClr val="bg1"/>
                </a:solidFill>
                <a:latin typeface="Calibri" panose="020F0502020204030204" pitchFamily="34" charset="0"/>
                <a:ea typeface="Karla" pitchFamily="34" charset="-122"/>
                <a:cs typeface="Calibri" panose="020F0502020204030204" pitchFamily="34" charset="0"/>
              </a:rPr>
              <a:t>As of the date of this report, only adult-use licenses for same-site and secondary-site applicants have been issued. These licenses were awarded per the Cannabis Regulation and Tax Act. </a:t>
            </a:r>
          </a:p>
        </p:txBody>
      </p:sp>
      <p:sp>
        <p:nvSpPr>
          <p:cNvPr id="18" name="Object 17"/>
          <p:cNvSpPr txBox="1"/>
          <p:nvPr/>
        </p:nvSpPr>
        <p:spPr>
          <a:xfrm>
            <a:off x="8656731" y="17108082"/>
            <a:ext cx="7652620" cy="2742045"/>
          </a:xfrm>
          <a:prstGeom prst="rect">
            <a:avLst/>
          </a:prstGeom>
          <a:noFill/>
        </p:spPr>
        <p:txBody>
          <a:bodyPr wrap="square" rtlCol="0" anchor="ctr"/>
          <a:lstStyle/>
          <a:p>
            <a:pPr algn="ctr">
              <a:buNone/>
            </a:pPr>
            <a:r>
              <a:rPr lang="en-US" sz="6000" dirty="0">
                <a:solidFill>
                  <a:schemeClr val="bg1"/>
                </a:solidFill>
                <a:latin typeface="Calibri" panose="020F0502020204030204" pitchFamily="34" charset="0"/>
                <a:ea typeface="Karla" pitchFamily="34" charset="-122"/>
                <a:cs typeface="Calibri" panose="020F0502020204030204" pitchFamily="34" charset="0"/>
              </a:rPr>
              <a:t>Same-Site </a:t>
            </a:r>
          </a:p>
          <a:p>
            <a:pPr algn="ctr">
              <a:buNone/>
            </a:pPr>
            <a:r>
              <a:rPr lang="en-US" sz="6000" dirty="0">
                <a:solidFill>
                  <a:schemeClr val="bg1"/>
                </a:solidFill>
                <a:latin typeface="Calibri" panose="020F0502020204030204" pitchFamily="34" charset="0"/>
                <a:ea typeface="Karla" pitchFamily="34" charset="-122"/>
                <a:cs typeface="Calibri" panose="020F0502020204030204" pitchFamily="34" charset="0"/>
              </a:rPr>
              <a:t>Applications</a:t>
            </a:r>
            <a:endParaRPr lang="en-US" sz="6000" dirty="0">
              <a:latin typeface="Calibri" panose="020F0502020204030204" pitchFamily="34" charset="0"/>
              <a:cs typeface="Calibri" panose="020F0502020204030204" pitchFamily="34" charset="0"/>
            </a:endParaRPr>
          </a:p>
        </p:txBody>
      </p:sp>
      <p:sp>
        <p:nvSpPr>
          <p:cNvPr id="20" name="Object 19"/>
          <p:cNvSpPr txBox="1"/>
          <p:nvPr/>
        </p:nvSpPr>
        <p:spPr>
          <a:xfrm>
            <a:off x="36572280" y="17095401"/>
            <a:ext cx="10947558" cy="2742045"/>
          </a:xfrm>
          <a:prstGeom prst="rect">
            <a:avLst/>
          </a:prstGeom>
          <a:noFill/>
        </p:spPr>
        <p:txBody>
          <a:bodyPr wrap="square" rtlCol="0" anchor="ctr"/>
          <a:lstStyle/>
          <a:p>
            <a:pPr algn="ctr">
              <a:buNone/>
            </a:pPr>
            <a:r>
              <a:rPr lang="en-US" sz="6000" dirty="0">
                <a:solidFill>
                  <a:srgbClr val="FFFFFF"/>
                </a:solidFill>
                <a:latin typeface="Calibri" panose="020F0502020204030204" pitchFamily="34" charset="0"/>
                <a:ea typeface="Karla" pitchFamily="34" charset="-122"/>
                <a:cs typeface="Calibri" panose="020F0502020204030204" pitchFamily="34" charset="0"/>
              </a:rPr>
              <a:t>Number of</a:t>
            </a:r>
          </a:p>
          <a:p>
            <a:pPr algn="ctr">
              <a:buNone/>
            </a:pPr>
            <a:r>
              <a:rPr lang="en-US" sz="6000" dirty="0">
                <a:solidFill>
                  <a:srgbClr val="FFFFFF"/>
                </a:solidFill>
                <a:latin typeface="Calibri" panose="020F0502020204030204" pitchFamily="34" charset="0"/>
                <a:ea typeface="Karla" pitchFamily="34" charset="-122"/>
                <a:cs typeface="Calibri" panose="020F0502020204030204" pitchFamily="34" charset="0"/>
              </a:rPr>
              <a:t> Licenses Transferred</a:t>
            </a:r>
            <a:endParaRPr lang="en-US" sz="6000" dirty="0">
              <a:latin typeface="Calibri" panose="020F0502020204030204" pitchFamily="34" charset="0"/>
              <a:cs typeface="Calibri" panose="020F0502020204030204" pitchFamily="34" charset="0"/>
            </a:endParaRPr>
          </a:p>
        </p:txBody>
      </p:sp>
      <p:sp>
        <p:nvSpPr>
          <p:cNvPr id="21" name="Object 20"/>
          <p:cNvSpPr txBox="1"/>
          <p:nvPr/>
        </p:nvSpPr>
        <p:spPr>
          <a:xfrm>
            <a:off x="36541206" y="22904895"/>
            <a:ext cx="10947558" cy="2446383"/>
          </a:xfrm>
          <a:prstGeom prst="rect">
            <a:avLst/>
          </a:prstGeom>
          <a:noFill/>
        </p:spPr>
        <p:txBody>
          <a:bodyPr wrap="square" rtlCol="0" anchor="ctr"/>
          <a:lstStyle/>
          <a:p>
            <a:pPr algn="ctr">
              <a:buNone/>
            </a:pPr>
            <a:r>
              <a:rPr lang="en-US" sz="6000" dirty="0">
                <a:solidFill>
                  <a:srgbClr val="FFFFFF"/>
                </a:solidFill>
                <a:latin typeface="Calibri" panose="020F0502020204030204" pitchFamily="34" charset="0"/>
                <a:ea typeface="Karla" pitchFamily="34" charset="-122"/>
                <a:cs typeface="Calibri" panose="020F0502020204030204" pitchFamily="34" charset="0"/>
              </a:rPr>
              <a:t>Number of </a:t>
            </a:r>
          </a:p>
          <a:p>
            <a:pPr algn="ctr">
              <a:buNone/>
            </a:pPr>
            <a:r>
              <a:rPr lang="en-US" sz="6000" dirty="0">
                <a:solidFill>
                  <a:srgbClr val="FFFFFF"/>
                </a:solidFill>
                <a:latin typeface="Calibri" panose="020F0502020204030204" pitchFamily="34" charset="0"/>
                <a:ea typeface="Karla" pitchFamily="34" charset="-122"/>
                <a:cs typeface="Calibri" panose="020F0502020204030204" pitchFamily="34" charset="0"/>
              </a:rPr>
              <a:t>Licenses Inactive</a:t>
            </a:r>
            <a:endParaRPr lang="en-US" sz="6600" dirty="0">
              <a:latin typeface="Calibri" panose="020F0502020204030204" pitchFamily="34" charset="0"/>
              <a:cs typeface="Calibri" panose="020F0502020204030204" pitchFamily="34" charset="0"/>
            </a:endParaRPr>
          </a:p>
        </p:txBody>
      </p:sp>
      <p:sp>
        <p:nvSpPr>
          <p:cNvPr id="26" name="Object 13">
            <a:extLst>
              <a:ext uri="{FF2B5EF4-FFF2-40B4-BE49-F238E27FC236}">
                <a16:creationId xmlns:a16="http://schemas.microsoft.com/office/drawing/2014/main" id="{5F3949FF-740A-4980-8B12-23C7F0D3AE39}"/>
              </a:ext>
            </a:extLst>
          </p:cNvPr>
          <p:cNvSpPr txBox="1"/>
          <p:nvPr/>
        </p:nvSpPr>
        <p:spPr>
          <a:xfrm>
            <a:off x="2549621" y="35983334"/>
            <a:ext cx="40826411" cy="433518"/>
          </a:xfrm>
          <a:prstGeom prst="rect">
            <a:avLst/>
          </a:prstGeom>
          <a:noFill/>
        </p:spPr>
        <p:txBody>
          <a:bodyPr wrap="square" rtlCol="0" anchor="ctr"/>
          <a:lstStyle/>
          <a:p>
            <a:pPr lvl="0"/>
            <a:r>
              <a:rPr lang="en-US" sz="5700" b="1" dirty="0">
                <a:latin typeface="Calibri" panose="020F0502020204030204" pitchFamily="34" charset="0"/>
                <a:ea typeface="Karla" pitchFamily="34" charset="-122"/>
                <a:cs typeface="Calibri" panose="020F0502020204030204" pitchFamily="34" charset="0"/>
              </a:rPr>
              <a:t>IDFPR </a:t>
            </a:r>
            <a:r>
              <a:rPr lang="en-US" sz="5700" dirty="0">
                <a:latin typeface="Calibri" panose="020F0502020204030204" pitchFamily="34" charset="0"/>
                <a:ea typeface="Karla" pitchFamily="34" charset="-122"/>
                <a:cs typeface="Calibri" panose="020F0502020204030204" pitchFamily="34" charset="0"/>
              </a:rPr>
              <a:t>// Cannabis Annual Report 2021 // Key Data Points | Licenses Issued</a:t>
            </a:r>
          </a:p>
        </p:txBody>
      </p:sp>
      <p:sp>
        <p:nvSpPr>
          <p:cNvPr id="27" name="TextBox 26">
            <a:extLst>
              <a:ext uri="{FF2B5EF4-FFF2-40B4-BE49-F238E27FC236}">
                <a16:creationId xmlns:a16="http://schemas.microsoft.com/office/drawing/2014/main" id="{825E6F11-F47D-4BC8-802C-BC9FE49A9BD6}"/>
              </a:ext>
            </a:extLst>
          </p:cNvPr>
          <p:cNvSpPr txBox="1"/>
          <p:nvPr/>
        </p:nvSpPr>
        <p:spPr>
          <a:xfrm>
            <a:off x="49746349" y="37766114"/>
            <a:ext cx="535724" cy="923330"/>
          </a:xfrm>
          <a:prstGeom prst="rect">
            <a:avLst/>
          </a:prstGeom>
          <a:noFill/>
        </p:spPr>
        <p:txBody>
          <a:bodyPr wrap="none" rtlCol="0">
            <a:spAutoFit/>
          </a:bodyPr>
          <a:lstStyle/>
          <a:p>
            <a:fld id="{F751047D-C897-410C-B655-63B5FBA012E8}" type="slidenum">
              <a:rPr lang="en-US" sz="5400" smtClean="0">
                <a:latin typeface="Calibri" panose="020F0502020204030204" pitchFamily="34" charset="0"/>
                <a:cs typeface="Calibri" panose="020F0502020204030204" pitchFamily="34" charset="0"/>
              </a:rPr>
              <a:t>7</a:t>
            </a:fld>
            <a:endParaRPr lang="en-US" sz="54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C913E86-B08D-467D-A939-CA46709CAF6A}"/>
              </a:ext>
            </a:extLst>
          </p:cNvPr>
          <p:cNvSpPr/>
          <p:nvPr/>
        </p:nvSpPr>
        <p:spPr>
          <a:xfrm>
            <a:off x="48804885" y="3761949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D0CF034-1D35-484F-87CE-B71E8A21CD57}"/>
              </a:ext>
            </a:extLst>
          </p:cNvPr>
          <p:cNvSpPr txBox="1"/>
          <p:nvPr/>
        </p:nvSpPr>
        <p:spPr>
          <a:xfrm>
            <a:off x="8117128" y="15595498"/>
            <a:ext cx="8722749"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55</a:t>
            </a:r>
          </a:p>
        </p:txBody>
      </p:sp>
      <p:sp>
        <p:nvSpPr>
          <p:cNvPr id="30" name="TextBox 29">
            <a:extLst>
              <a:ext uri="{FF2B5EF4-FFF2-40B4-BE49-F238E27FC236}">
                <a16:creationId xmlns:a16="http://schemas.microsoft.com/office/drawing/2014/main" id="{EF6B4B4E-8F5B-44DA-B77A-56858349B71F}"/>
              </a:ext>
            </a:extLst>
          </p:cNvPr>
          <p:cNvSpPr txBox="1"/>
          <p:nvPr/>
        </p:nvSpPr>
        <p:spPr>
          <a:xfrm>
            <a:off x="38746004" y="15595498"/>
            <a:ext cx="5930640"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15</a:t>
            </a:r>
          </a:p>
        </p:txBody>
      </p:sp>
      <p:sp>
        <p:nvSpPr>
          <p:cNvPr id="31" name="TextBox 30">
            <a:extLst>
              <a:ext uri="{FF2B5EF4-FFF2-40B4-BE49-F238E27FC236}">
                <a16:creationId xmlns:a16="http://schemas.microsoft.com/office/drawing/2014/main" id="{0262230A-788E-4EED-B78B-774844347354}"/>
              </a:ext>
            </a:extLst>
          </p:cNvPr>
          <p:cNvSpPr txBox="1"/>
          <p:nvPr/>
        </p:nvSpPr>
        <p:spPr>
          <a:xfrm>
            <a:off x="40420406" y="21275645"/>
            <a:ext cx="2581836" cy="1569660"/>
          </a:xfrm>
          <a:prstGeom prst="rect">
            <a:avLst/>
          </a:prstGeom>
          <a:noFill/>
        </p:spPr>
        <p:txBody>
          <a:bodyPr wrap="square" rtlCol="0">
            <a:spAutoFit/>
          </a:bodyPr>
          <a:lstStyle/>
          <a:p>
            <a:pPr algn="ctr"/>
            <a:r>
              <a:rPr lang="en-US" sz="9600" b="1" dirty="0">
                <a:solidFill>
                  <a:schemeClr val="bg1"/>
                </a:solidFill>
                <a:latin typeface="Calibri" panose="020F0502020204030204" pitchFamily="34" charset="0"/>
                <a:cs typeface="Calibri" panose="020F0502020204030204" pitchFamily="34" charset="0"/>
              </a:rPr>
              <a:t>4</a:t>
            </a:r>
          </a:p>
        </p:txBody>
      </p:sp>
      <p:sp>
        <p:nvSpPr>
          <p:cNvPr id="23" name="Object 23">
            <a:extLst>
              <a:ext uri="{FF2B5EF4-FFF2-40B4-BE49-F238E27FC236}">
                <a16:creationId xmlns:a16="http://schemas.microsoft.com/office/drawing/2014/main" id="{D9353D77-622F-4D8B-9CF5-98FC28AB0D19}"/>
              </a:ext>
            </a:extLst>
          </p:cNvPr>
          <p:cNvSpPr txBox="1"/>
          <p:nvPr/>
        </p:nvSpPr>
        <p:spPr>
          <a:xfrm>
            <a:off x="6135661" y="30745553"/>
            <a:ext cx="37520736" cy="2783397"/>
          </a:xfrm>
          <a:prstGeom prst="rect">
            <a:avLst/>
          </a:prstGeom>
          <a:noFill/>
        </p:spPr>
        <p:txBody>
          <a:bodyPr wrap="square" rtlCol="0" anchor="ctr"/>
          <a:lstStyle/>
          <a:p>
            <a:pPr algn="ctr">
              <a:buNone/>
            </a:pPr>
            <a:r>
              <a:rPr lang="en-US" sz="6000" i="1" dirty="0">
                <a:solidFill>
                  <a:srgbClr val="FFFFFF"/>
                </a:solidFill>
                <a:latin typeface="Calibri" panose="020F0502020204030204" pitchFamily="34" charset="0"/>
                <a:ea typeface="Karla" pitchFamily="34" charset="-122"/>
                <a:cs typeface="Calibri" panose="020F0502020204030204" pitchFamily="34" charset="0"/>
              </a:rPr>
              <a:t>Data as of 06/30/2021. See slide 11 and 12 for up-to-date demographics ownership</a:t>
            </a:r>
            <a:endParaRPr lang="en-US" sz="6600" i="1"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593AC30D-04B8-40A7-931B-ABCE3BA3C57D}"/>
              </a:ext>
            </a:extLst>
          </p:cNvPr>
          <p:cNvSpPr txBox="1"/>
          <p:nvPr/>
        </p:nvSpPr>
        <p:spPr>
          <a:xfrm>
            <a:off x="8145290" y="21398755"/>
            <a:ext cx="8722749"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55</a:t>
            </a:r>
          </a:p>
        </p:txBody>
      </p:sp>
      <p:sp>
        <p:nvSpPr>
          <p:cNvPr id="28" name="TextBox 27">
            <a:extLst>
              <a:ext uri="{FF2B5EF4-FFF2-40B4-BE49-F238E27FC236}">
                <a16:creationId xmlns:a16="http://schemas.microsoft.com/office/drawing/2014/main" id="{72BBC27A-3378-416E-8DCF-FCB186ADCEA4}"/>
              </a:ext>
            </a:extLst>
          </p:cNvPr>
          <p:cNvSpPr txBox="1"/>
          <p:nvPr/>
        </p:nvSpPr>
        <p:spPr>
          <a:xfrm>
            <a:off x="22814975" y="15514242"/>
            <a:ext cx="8722749"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55</a:t>
            </a:r>
          </a:p>
        </p:txBody>
      </p:sp>
      <p:sp>
        <p:nvSpPr>
          <p:cNvPr id="29" name="TextBox 28">
            <a:extLst>
              <a:ext uri="{FF2B5EF4-FFF2-40B4-BE49-F238E27FC236}">
                <a16:creationId xmlns:a16="http://schemas.microsoft.com/office/drawing/2014/main" id="{76261ED1-3634-4235-980E-A2F80660E452}"/>
              </a:ext>
            </a:extLst>
          </p:cNvPr>
          <p:cNvSpPr txBox="1"/>
          <p:nvPr/>
        </p:nvSpPr>
        <p:spPr>
          <a:xfrm>
            <a:off x="22816733" y="21398755"/>
            <a:ext cx="8722749" cy="1446550"/>
          </a:xfrm>
          <a:prstGeom prst="rect">
            <a:avLst/>
          </a:prstGeom>
          <a:noFill/>
        </p:spPr>
        <p:txBody>
          <a:bodyPr wrap="square" rtlCol="0">
            <a:spAutoFit/>
          </a:bodyPr>
          <a:lstStyle/>
          <a:p>
            <a:pPr algn="ctr"/>
            <a:r>
              <a:rPr lang="en-US" sz="8800" b="1" dirty="0">
                <a:solidFill>
                  <a:schemeClr val="bg1"/>
                </a:solidFill>
                <a:latin typeface="Calibri" panose="020F0502020204030204" pitchFamily="34" charset="0"/>
                <a:cs typeface="Calibri" panose="020F0502020204030204" pitchFamily="34" charset="0"/>
              </a:rPr>
              <a:t>55</a:t>
            </a:r>
          </a:p>
        </p:txBody>
      </p:sp>
      <p:sp>
        <p:nvSpPr>
          <p:cNvPr id="32" name="Object 17">
            <a:extLst>
              <a:ext uri="{FF2B5EF4-FFF2-40B4-BE49-F238E27FC236}">
                <a16:creationId xmlns:a16="http://schemas.microsoft.com/office/drawing/2014/main" id="{AC2B74B9-5640-4EFB-9A24-A4770D7AD69C}"/>
              </a:ext>
            </a:extLst>
          </p:cNvPr>
          <p:cNvSpPr txBox="1"/>
          <p:nvPr/>
        </p:nvSpPr>
        <p:spPr>
          <a:xfrm>
            <a:off x="7191786" y="22846261"/>
            <a:ext cx="10309978" cy="2742045"/>
          </a:xfrm>
          <a:prstGeom prst="rect">
            <a:avLst/>
          </a:prstGeom>
          <a:noFill/>
        </p:spPr>
        <p:txBody>
          <a:bodyPr wrap="square" rtlCol="0" anchor="ctr"/>
          <a:lstStyle/>
          <a:p>
            <a:pPr algn="ctr">
              <a:buNone/>
            </a:pPr>
            <a:r>
              <a:rPr lang="en-US" sz="6000" dirty="0">
                <a:solidFill>
                  <a:schemeClr val="bg1"/>
                </a:solidFill>
                <a:latin typeface="Calibri" panose="020F0502020204030204" pitchFamily="34" charset="0"/>
                <a:ea typeface="Karla" pitchFamily="34" charset="-122"/>
                <a:cs typeface="Calibri" panose="020F0502020204030204" pitchFamily="34" charset="0"/>
              </a:rPr>
              <a:t>Same-Site </a:t>
            </a:r>
          </a:p>
          <a:p>
            <a:pPr algn="ctr">
              <a:buNone/>
            </a:pPr>
            <a:r>
              <a:rPr lang="en-US" sz="6000" dirty="0">
                <a:solidFill>
                  <a:schemeClr val="bg1"/>
                </a:solidFill>
                <a:latin typeface="Calibri" panose="020F0502020204030204" pitchFamily="34" charset="0"/>
                <a:ea typeface="Karla" pitchFamily="34" charset="-122"/>
                <a:cs typeface="Calibri" panose="020F0502020204030204" pitchFamily="34" charset="0"/>
              </a:rPr>
              <a:t>Licenses Awarded</a:t>
            </a:r>
            <a:endParaRPr lang="en-US" sz="6000" dirty="0">
              <a:latin typeface="Calibri" panose="020F0502020204030204" pitchFamily="34" charset="0"/>
              <a:cs typeface="Calibri" panose="020F0502020204030204" pitchFamily="34" charset="0"/>
            </a:endParaRPr>
          </a:p>
        </p:txBody>
      </p:sp>
      <p:sp>
        <p:nvSpPr>
          <p:cNvPr id="33" name="Object 17">
            <a:extLst>
              <a:ext uri="{FF2B5EF4-FFF2-40B4-BE49-F238E27FC236}">
                <a16:creationId xmlns:a16="http://schemas.microsoft.com/office/drawing/2014/main" id="{76928158-26D9-4594-974D-E56D3EFB1721}"/>
              </a:ext>
            </a:extLst>
          </p:cNvPr>
          <p:cNvSpPr txBox="1"/>
          <p:nvPr/>
        </p:nvSpPr>
        <p:spPr>
          <a:xfrm>
            <a:off x="22449999" y="17150459"/>
            <a:ext cx="9319861" cy="2742045"/>
          </a:xfrm>
          <a:prstGeom prst="rect">
            <a:avLst/>
          </a:prstGeom>
          <a:noFill/>
        </p:spPr>
        <p:txBody>
          <a:bodyPr wrap="square" rtlCol="0" anchor="ctr"/>
          <a:lstStyle/>
          <a:p>
            <a:pPr algn="ctr">
              <a:buNone/>
            </a:pPr>
            <a:r>
              <a:rPr lang="en-US" sz="6000" dirty="0">
                <a:solidFill>
                  <a:schemeClr val="bg1"/>
                </a:solidFill>
                <a:latin typeface="Calibri" panose="020F0502020204030204" pitchFamily="34" charset="0"/>
                <a:ea typeface="Karla" pitchFamily="34" charset="-122"/>
                <a:cs typeface="Calibri" panose="020F0502020204030204" pitchFamily="34" charset="0"/>
              </a:rPr>
              <a:t>Secondary-Site </a:t>
            </a:r>
          </a:p>
          <a:p>
            <a:pPr algn="ctr">
              <a:buNone/>
            </a:pPr>
            <a:r>
              <a:rPr lang="en-US" sz="6000" dirty="0">
                <a:solidFill>
                  <a:schemeClr val="bg1"/>
                </a:solidFill>
                <a:latin typeface="Calibri" panose="020F0502020204030204" pitchFamily="34" charset="0"/>
                <a:ea typeface="Karla" pitchFamily="34" charset="-122"/>
                <a:cs typeface="Calibri" panose="020F0502020204030204" pitchFamily="34" charset="0"/>
              </a:rPr>
              <a:t>Applications</a:t>
            </a:r>
            <a:endParaRPr lang="en-US" sz="6000" dirty="0">
              <a:latin typeface="Calibri" panose="020F0502020204030204" pitchFamily="34" charset="0"/>
              <a:cs typeface="Calibri" panose="020F0502020204030204" pitchFamily="34" charset="0"/>
            </a:endParaRPr>
          </a:p>
        </p:txBody>
      </p:sp>
      <p:sp>
        <p:nvSpPr>
          <p:cNvPr id="34" name="Object 17">
            <a:extLst>
              <a:ext uri="{FF2B5EF4-FFF2-40B4-BE49-F238E27FC236}">
                <a16:creationId xmlns:a16="http://schemas.microsoft.com/office/drawing/2014/main" id="{CFCB543F-8B26-4465-B30D-D78E9184C7B4}"/>
              </a:ext>
            </a:extLst>
          </p:cNvPr>
          <p:cNvSpPr txBox="1"/>
          <p:nvPr/>
        </p:nvSpPr>
        <p:spPr>
          <a:xfrm>
            <a:off x="21627802" y="22908425"/>
            <a:ext cx="11097094" cy="2742045"/>
          </a:xfrm>
          <a:prstGeom prst="rect">
            <a:avLst/>
          </a:prstGeom>
          <a:noFill/>
        </p:spPr>
        <p:txBody>
          <a:bodyPr wrap="square" rtlCol="0" anchor="ctr"/>
          <a:lstStyle/>
          <a:p>
            <a:pPr algn="ctr">
              <a:buNone/>
            </a:pPr>
            <a:r>
              <a:rPr lang="en-US" sz="6000" dirty="0">
                <a:solidFill>
                  <a:schemeClr val="bg1"/>
                </a:solidFill>
                <a:latin typeface="Calibri" panose="020F0502020204030204" pitchFamily="34" charset="0"/>
                <a:ea typeface="Karla" pitchFamily="34" charset="-122"/>
                <a:cs typeface="Calibri" panose="020F0502020204030204" pitchFamily="34" charset="0"/>
              </a:rPr>
              <a:t>Secondary-Site </a:t>
            </a:r>
          </a:p>
          <a:p>
            <a:pPr algn="ctr">
              <a:buNone/>
            </a:pPr>
            <a:r>
              <a:rPr lang="en-US" sz="6000" dirty="0">
                <a:solidFill>
                  <a:schemeClr val="bg1"/>
                </a:solidFill>
                <a:latin typeface="Calibri" panose="020F0502020204030204" pitchFamily="34" charset="0"/>
                <a:ea typeface="Karla" pitchFamily="34" charset="-122"/>
                <a:cs typeface="Calibri" panose="020F0502020204030204" pitchFamily="34" charset="0"/>
              </a:rPr>
              <a:t>Licenses Awarded</a:t>
            </a:r>
            <a:endParaRPr lang="en-US" sz="6000" dirty="0">
              <a:latin typeface="Calibri" panose="020F0502020204030204" pitchFamily="34" charset="0"/>
              <a:cs typeface="Calibri" panose="020F0502020204030204" pitchFamily="34" charset="0"/>
            </a:endParaRPr>
          </a:p>
        </p:txBody>
      </p:sp>
      <p:pic>
        <p:nvPicPr>
          <p:cNvPr id="38" name="Object 26" descr="Document">
            <a:extLst>
              <a:ext uri="{FF2B5EF4-FFF2-40B4-BE49-F238E27FC236}">
                <a16:creationId xmlns:a16="http://schemas.microsoft.com/office/drawing/2014/main" id="{BBB4B87D-BF21-4110-B25D-E4909ECCFF9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810606" y="16117386"/>
            <a:ext cx="2839983" cy="2839983"/>
          </a:xfrm>
          <a:prstGeom prst="rect">
            <a:avLst/>
          </a:prstGeom>
        </p:spPr>
      </p:pic>
      <p:pic>
        <p:nvPicPr>
          <p:cNvPr id="40" name="Object 24" descr="Ribbon">
            <a:extLst>
              <a:ext uri="{FF2B5EF4-FFF2-40B4-BE49-F238E27FC236}">
                <a16:creationId xmlns:a16="http://schemas.microsoft.com/office/drawing/2014/main" id="{BD3BAD0B-2F79-4CF1-BBAD-D398D212BFEA}"/>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697784" y="22117594"/>
            <a:ext cx="2843784" cy="2843784"/>
          </a:xfrm>
          <a:prstGeom prst="rect">
            <a:avLst/>
          </a:prstGeom>
        </p:spPr>
      </p:pic>
      <p:pic>
        <p:nvPicPr>
          <p:cNvPr id="43" name="Object 26" descr="Document">
            <a:extLst>
              <a:ext uri="{FF2B5EF4-FFF2-40B4-BE49-F238E27FC236}">
                <a16:creationId xmlns:a16="http://schemas.microsoft.com/office/drawing/2014/main" id="{37825BA5-1F7C-42B4-9359-A2D0C2D346A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9013201" y="16078137"/>
            <a:ext cx="2839983" cy="2839983"/>
          </a:xfrm>
          <a:prstGeom prst="rect">
            <a:avLst/>
          </a:prstGeom>
        </p:spPr>
      </p:pic>
      <p:pic>
        <p:nvPicPr>
          <p:cNvPr id="44" name="Object 24" descr="Ribbon">
            <a:extLst>
              <a:ext uri="{FF2B5EF4-FFF2-40B4-BE49-F238E27FC236}">
                <a16:creationId xmlns:a16="http://schemas.microsoft.com/office/drawing/2014/main" id="{CB9BCFBA-CAF2-422A-A1BF-0018678C1CD4}"/>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9013201" y="21983929"/>
            <a:ext cx="2843784" cy="2843784"/>
          </a:xfrm>
          <a:prstGeom prst="rect">
            <a:avLst/>
          </a:prstGeom>
        </p:spPr>
      </p:pic>
    </p:spTree>
    <p:extLst>
      <p:ext uri="{BB962C8B-B14F-4D97-AF65-F5344CB8AC3E}">
        <p14:creationId xmlns:p14="http://schemas.microsoft.com/office/powerpoint/2010/main" val="57239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Adult-Use Dispensing Organization Licenses – </a:t>
            </a:r>
          </a:p>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FY20 vs FY21 Regions by County Groups</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Dispensing Organization Licenses by Region</a:t>
            </a:r>
          </a:p>
        </p:txBody>
      </p:sp>
      <p:sp>
        <p:nvSpPr>
          <p:cNvPr id="9" name="TextBox 8">
            <a:extLst>
              <a:ext uri="{FF2B5EF4-FFF2-40B4-BE49-F238E27FC236}">
                <a16:creationId xmlns:a16="http://schemas.microsoft.com/office/drawing/2014/main" id="{E373DA03-1A45-4C11-9D29-324E476CA05D}"/>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8</a:t>
            </a:r>
          </a:p>
        </p:txBody>
      </p:sp>
      <p:sp>
        <p:nvSpPr>
          <p:cNvPr id="13" name="Rectangle 12">
            <a:extLst>
              <a:ext uri="{FF2B5EF4-FFF2-40B4-BE49-F238E27FC236}">
                <a16:creationId xmlns:a16="http://schemas.microsoft.com/office/drawing/2014/main" id="{D6C2C461-1645-4D8D-B286-63C2E42ADE11}"/>
              </a:ext>
            </a:extLst>
          </p:cNvPr>
          <p:cNvSpPr/>
          <p:nvPr/>
        </p:nvSpPr>
        <p:spPr>
          <a:xfrm>
            <a:off x="4874348" y="8206824"/>
            <a:ext cx="41066940" cy="2474754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nSpc>
                <a:spcPct val="107000"/>
              </a:lnSpc>
              <a:tabLst>
                <a:tab pos="2466975" algn="l"/>
              </a:tabLst>
            </a:pPr>
            <a:r>
              <a:rPr lang="en-US" sz="6000" dirty="0">
                <a:latin typeface="Calibri" panose="020F0502020204030204" pitchFamily="34" charset="0"/>
                <a:ea typeface="Calibri" panose="020F0502020204030204" pitchFamily="34" charset="0"/>
                <a:cs typeface="Calibri" panose="020F0502020204030204" pitchFamily="34" charset="0"/>
              </a:rPr>
              <a:t>Due to the limited number of dispensaries in FY20 in each county (other than Cook), the Department was not reporting revenue on a per-county basis. As the state adds additional licenses under the statute, the Department intends to provide data for smaller sets of individual counties. For FY20 the Department divided the state into five (5) county groups for the purpose of reporting revenues (only counties with dispensaries are listed):</a:t>
            </a:r>
          </a:p>
          <a:p>
            <a:pPr>
              <a:lnSpc>
                <a:spcPct val="107000"/>
              </a:lnSpc>
              <a:tabLst>
                <a:tab pos="2466975" algn="l"/>
              </a:tabLst>
            </a:pPr>
            <a:r>
              <a:rPr lang="en-US" sz="6000" dirty="0">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 City of Chicago </a:t>
            </a:r>
          </a:p>
          <a:p>
            <a:pPr marL="342900" marR="0" lvl="0" indent="-342900">
              <a:lnSpc>
                <a:spcPct val="107000"/>
              </a:lnSpc>
              <a:spcBef>
                <a:spcPts val="0"/>
              </a:spcBef>
              <a:spcAft>
                <a:spcPts val="0"/>
              </a:spcAft>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Suburban Cook County </a:t>
            </a:r>
            <a:endParaRPr lang="en-US" sz="60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 Non-Cook Suburban Counties: </a:t>
            </a:r>
            <a:r>
              <a:rPr lang="en-US" sz="6000" dirty="0">
                <a:latin typeface="Calibri" panose="020F0502020204030204" pitchFamily="34" charset="0"/>
                <a:ea typeface="Calibri" panose="020F0502020204030204" pitchFamily="34" charset="0"/>
                <a:cs typeface="Calibri" panose="020F0502020204030204" pitchFamily="34" charset="0"/>
              </a:rPr>
              <a:t>DuPage, Grundy, Kane, Lake, Will</a:t>
            </a:r>
          </a:p>
          <a:p>
            <a:pPr marL="342900" marR="0" lvl="0" indent="-342900">
              <a:lnSpc>
                <a:spcPct val="107000"/>
              </a:lnSpc>
              <a:spcBef>
                <a:spcPts val="0"/>
              </a:spcBef>
              <a:spcAft>
                <a:spcPts val="0"/>
              </a:spcAft>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 Northern Counties: </a:t>
            </a:r>
            <a:r>
              <a:rPr lang="en-US" sz="6000" dirty="0">
                <a:latin typeface="Calibri" panose="020F0502020204030204" pitchFamily="34" charset="0"/>
                <a:ea typeface="Calibri" panose="020F0502020204030204" pitchFamily="34" charset="0"/>
                <a:cs typeface="Calibri" panose="020F0502020204030204" pitchFamily="34" charset="0"/>
              </a:rPr>
              <a:t>Champaign, Fulton, Knox, LaSalle, McLean, Peoria, Rock Island, Tazewell, Vermillion, Winnebago</a:t>
            </a:r>
          </a:p>
          <a:p>
            <a:pPr marL="342900" marR="0" lvl="0" indent="-342900">
              <a:lnSpc>
                <a:spcPct val="107000"/>
              </a:lnSpc>
              <a:spcBef>
                <a:spcPts val="0"/>
              </a:spcBef>
              <a:spcAft>
                <a:spcPts val="0"/>
              </a:spcAft>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 Southern Counties: </a:t>
            </a:r>
            <a:r>
              <a:rPr lang="en-US" sz="6000" dirty="0">
                <a:latin typeface="Calibri" panose="020F0502020204030204" pitchFamily="34" charset="0"/>
                <a:ea typeface="Calibri" panose="020F0502020204030204" pitchFamily="34" charset="0"/>
                <a:cs typeface="Calibri" panose="020F0502020204030204" pitchFamily="34" charset="0"/>
              </a:rPr>
              <a:t>Adams, Effingham, Jackson, Madison, Saline, Sangamon, St. Clair, Union, Williamson</a:t>
            </a:r>
          </a:p>
          <a:p>
            <a:pPr marL="342900" marR="0" lvl="0" indent="-342900">
              <a:lnSpc>
                <a:spcPct val="107000"/>
              </a:lnSpc>
              <a:spcBef>
                <a:spcPts val="0"/>
              </a:spcBef>
              <a:spcAft>
                <a:spcPts val="0"/>
              </a:spcAft>
              <a:buFont typeface="+mj-lt"/>
              <a:buAutoNum type="arabicPeriod"/>
              <a:tabLst>
                <a:tab pos="2466975" algn="l"/>
              </a:tabLst>
            </a:pPr>
            <a:endParaRPr lang="en-US" sz="60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mj-lt"/>
              <a:buAutoNum type="arabicPeriod"/>
              <a:tabLst>
                <a:tab pos="2466975" algn="l"/>
              </a:tabLst>
            </a:pPr>
            <a:endParaRPr lang="en-US" sz="6000" dirty="0">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tabLst>
                <a:tab pos="2466975" algn="l"/>
              </a:tabLst>
            </a:pPr>
            <a:r>
              <a:rPr lang="en-US" sz="6000" dirty="0">
                <a:latin typeface="Calibri" panose="020F0502020204030204" pitchFamily="34" charset="0"/>
                <a:ea typeface="Calibri" panose="020F0502020204030204" pitchFamily="34" charset="0"/>
                <a:cs typeface="Calibri" panose="020F0502020204030204" pitchFamily="34" charset="0"/>
              </a:rPr>
              <a:t>For FY21, the Department further divided the state resulting in a total of eight (8) county groups. The new county groups, for the purpose of reporting revenues, are listed below (only counties with dispensaries are listed):</a:t>
            </a:r>
          </a:p>
          <a:p>
            <a:pPr marR="0" lvl="1">
              <a:lnSpc>
                <a:spcPct val="107000"/>
              </a:lnSpc>
              <a:spcBef>
                <a:spcPts val="0"/>
              </a:spcBef>
              <a:spcAft>
                <a:spcPts val="0"/>
              </a:spcAft>
              <a:tabLst>
                <a:tab pos="2466975" algn="l"/>
              </a:tabLst>
            </a:pPr>
            <a:endParaRPr lang="en-US" sz="6000" b="1" dirty="0">
              <a:latin typeface="Calibri" panose="020F0502020204030204" pitchFamily="34" charset="0"/>
              <a:ea typeface="Calibri" panose="020F0502020204030204" pitchFamily="34" charset="0"/>
              <a:cs typeface="Calibri" panose="020F0502020204030204" pitchFamily="34" charset="0"/>
            </a:endParaRPr>
          </a:p>
          <a:p>
            <a:pPr marL="1371600" marR="0" lvl="1" indent="-914400">
              <a:lnSpc>
                <a:spcPct val="107000"/>
              </a:lnSpc>
              <a:spcBef>
                <a:spcPts val="0"/>
              </a:spcBef>
              <a:spcAft>
                <a:spcPts val="0"/>
              </a:spcAft>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Chicago </a:t>
            </a:r>
          </a:p>
          <a:p>
            <a:pPr marL="1371600" marR="0" lvl="1" indent="-914400">
              <a:lnSpc>
                <a:spcPct val="107000"/>
              </a:lnSpc>
              <a:spcBef>
                <a:spcPts val="0"/>
              </a:spcBef>
              <a:spcAft>
                <a:spcPts val="0"/>
              </a:spcAft>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Suburban Cook </a:t>
            </a:r>
          </a:p>
          <a:p>
            <a:pPr marL="1371600" marR="0" lvl="1" indent="-914400">
              <a:lnSpc>
                <a:spcPct val="107000"/>
              </a:lnSpc>
              <a:spcBef>
                <a:spcPts val="0"/>
              </a:spcBef>
              <a:spcAft>
                <a:spcPts val="0"/>
              </a:spcAft>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DuPage </a:t>
            </a:r>
          </a:p>
          <a:p>
            <a:pPr marL="1371600" marR="0" lvl="1" indent="-914400">
              <a:lnSpc>
                <a:spcPct val="107000"/>
              </a:lnSpc>
              <a:spcBef>
                <a:spcPts val="0"/>
              </a:spcBef>
              <a:spcAft>
                <a:spcPts val="0"/>
              </a:spcAft>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Chicago BLS w/o Cook or DuPage: </a:t>
            </a:r>
            <a:r>
              <a:rPr lang="en-US" sz="6000" dirty="0">
                <a:latin typeface="Calibri" panose="020F0502020204030204" pitchFamily="34" charset="0"/>
                <a:ea typeface="Calibri" panose="020F0502020204030204" pitchFamily="34" charset="0"/>
                <a:cs typeface="Calibri" panose="020F0502020204030204" pitchFamily="34" charset="0"/>
              </a:rPr>
              <a:t>Lake, McHenry, Kane, Grundy, Will, LaSalle</a:t>
            </a:r>
          </a:p>
          <a:p>
            <a:pPr marL="1371600" lvl="1" indent="-914400">
              <a:lnSpc>
                <a:spcPct val="107000"/>
              </a:lnSpc>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Northern Non-Metropolitan: </a:t>
            </a:r>
            <a:r>
              <a:rPr lang="en-US" sz="6000" dirty="0">
                <a:latin typeface="Calibri" panose="020F0502020204030204" pitchFamily="34" charset="0"/>
                <a:ea typeface="Calibri" panose="020F0502020204030204" pitchFamily="34" charset="0"/>
                <a:cs typeface="Calibri" panose="020F0502020204030204" pitchFamily="34" charset="0"/>
              </a:rPr>
              <a:t>Jo Daviess, Winnebago, Whiteside, Rock Island</a:t>
            </a:r>
          </a:p>
          <a:p>
            <a:pPr marL="1371600" lvl="1" indent="-914400">
              <a:lnSpc>
                <a:spcPct val="107000"/>
              </a:lnSpc>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West Central: </a:t>
            </a:r>
            <a:r>
              <a:rPr lang="en-US" sz="6000" dirty="0">
                <a:latin typeface="Calibri" panose="020F0502020204030204" pitchFamily="34" charset="0"/>
                <a:ea typeface="Calibri" panose="020F0502020204030204" pitchFamily="34" charset="0"/>
                <a:cs typeface="Calibri" panose="020F0502020204030204" pitchFamily="34" charset="0"/>
              </a:rPr>
              <a:t>Knox, McDonough, Fulton, Tazewell, Peoria, Adams, Sangamon</a:t>
            </a:r>
          </a:p>
          <a:p>
            <a:pPr marL="1371600" lvl="1" indent="-914400">
              <a:lnSpc>
                <a:spcPct val="107000"/>
              </a:lnSpc>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East Central: </a:t>
            </a:r>
            <a:r>
              <a:rPr lang="en-US" sz="6000" dirty="0">
                <a:latin typeface="Calibri" panose="020F0502020204030204" pitchFamily="34" charset="0"/>
                <a:ea typeface="Calibri" panose="020F0502020204030204" pitchFamily="34" charset="0"/>
                <a:cs typeface="Calibri" panose="020F0502020204030204" pitchFamily="34" charset="0"/>
              </a:rPr>
              <a:t>McLean, Champaign, Coles, Vermillion, Effingham</a:t>
            </a:r>
          </a:p>
          <a:p>
            <a:pPr marL="1371600" lvl="1" indent="-914400">
              <a:lnSpc>
                <a:spcPct val="107000"/>
              </a:lnSpc>
              <a:buFont typeface="+mj-lt"/>
              <a:buAutoNum type="arabicPeriod"/>
              <a:tabLst>
                <a:tab pos="2466975" algn="l"/>
              </a:tabLst>
            </a:pPr>
            <a:r>
              <a:rPr lang="en-US" sz="6000" b="1" dirty="0">
                <a:latin typeface="Calibri" panose="020F0502020204030204" pitchFamily="34" charset="0"/>
                <a:ea typeface="Calibri" panose="020F0502020204030204" pitchFamily="34" charset="0"/>
                <a:cs typeface="Calibri" panose="020F0502020204030204" pitchFamily="34" charset="0"/>
              </a:rPr>
              <a:t>Southern: </a:t>
            </a:r>
            <a:r>
              <a:rPr lang="en-US" sz="6000" dirty="0">
                <a:latin typeface="Calibri" panose="020F0502020204030204" pitchFamily="34" charset="0"/>
                <a:ea typeface="Calibri" panose="020F0502020204030204" pitchFamily="34" charset="0"/>
                <a:cs typeface="Calibri" panose="020F0502020204030204" pitchFamily="34" charset="0"/>
              </a:rPr>
              <a:t>Montgomery, Madison, St. Clair, Saline, Jackson, Union, Williamson, Jefferson</a:t>
            </a:r>
          </a:p>
          <a:p>
            <a:pPr marR="0" lvl="1">
              <a:lnSpc>
                <a:spcPct val="107000"/>
              </a:lnSpc>
              <a:spcBef>
                <a:spcPts val="0"/>
              </a:spcBef>
              <a:spcAft>
                <a:spcPts val="0"/>
              </a:spcAft>
              <a:tabLst>
                <a:tab pos="2466975" algn="l"/>
              </a:tabLst>
            </a:pPr>
            <a:endParaRPr lang="en-US" sz="6000" dirty="0">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0"/>
              </a:spcAft>
              <a:tabLst>
                <a:tab pos="2466975" algn="l"/>
              </a:tabLst>
            </a:pPr>
            <a:endParaRPr lang="en-US" sz="6000" dirty="0">
              <a:latin typeface="Calibri" panose="020F0502020204030204" pitchFamily="34" charset="0"/>
              <a:ea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1380C23F-E765-4F6D-BBB3-D2AC08C9C505}"/>
              </a:ext>
            </a:extLst>
          </p:cNvPr>
          <p:cNvCxnSpPr/>
          <p:nvPr/>
        </p:nvCxnSpPr>
        <p:spPr>
          <a:xfrm>
            <a:off x="4858712" y="19964400"/>
            <a:ext cx="4079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71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Object 4" descr="preencoded.png"/>
          <p:cNvPicPr>
            <a:picLocks noChangeAspect="1"/>
          </p:cNvPicPr>
          <p:nvPr/>
        </p:nvPicPr>
        <p:blipFill>
          <a:blip r:embed="rId3">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6" name="Object 5" descr="preencoded.png"/>
          <p:cNvPicPr>
            <a:picLocks noChangeAspect="1"/>
          </p:cNvPicPr>
          <p:nvPr/>
        </p:nvPicPr>
        <p:blipFill>
          <a:blip r:embed="rId4"/>
          <a:stretch>
            <a:fillRect/>
          </a:stretch>
        </p:blipFill>
        <p:spPr>
          <a:xfrm>
            <a:off x="2549621" y="4714394"/>
            <a:ext cx="1298864" cy="2020455"/>
          </a:xfrm>
          <a:prstGeom prst="rect">
            <a:avLst/>
          </a:prstGeom>
        </p:spPr>
      </p:pic>
      <p:sp>
        <p:nvSpPr>
          <p:cNvPr id="13" name="Object 12"/>
          <p:cNvSpPr txBox="1"/>
          <p:nvPr/>
        </p:nvSpPr>
        <p:spPr>
          <a:xfrm>
            <a:off x="4353406" y="4713254"/>
            <a:ext cx="43439774" cy="2068561"/>
          </a:xfrm>
          <a:prstGeom prst="rect">
            <a:avLst/>
          </a:prstGeom>
          <a:noFill/>
        </p:spPr>
        <p:txBody>
          <a:bodyPr wrap="square" rtlCol="0" anchor="ctr"/>
          <a:lstStyle/>
          <a:p>
            <a:pPr algn="ctr">
              <a:buNone/>
            </a:pPr>
            <a:r>
              <a:rPr lang="en-US" sz="12700" b="1" dirty="0">
                <a:solidFill>
                  <a:srgbClr val="000000"/>
                </a:solidFill>
                <a:latin typeface="Calibri" panose="020F0502020204030204" pitchFamily="34" charset="0"/>
                <a:ea typeface="Karla" pitchFamily="34" charset="-122"/>
                <a:cs typeface="Calibri" panose="020F0502020204030204" pitchFamily="34" charset="0"/>
              </a:rPr>
              <a:t>Adult-Use Dispensing Organization Licenses by Region Overview</a:t>
            </a:r>
            <a:endParaRPr lang="en-US" sz="1600" dirty="0">
              <a:latin typeface="Calibri" panose="020F0502020204030204" pitchFamily="34" charset="0"/>
              <a:cs typeface="Calibri" panose="020F0502020204030204" pitchFamily="34" charset="0"/>
            </a:endParaRPr>
          </a:p>
        </p:txBody>
      </p:sp>
      <p:sp>
        <p:nvSpPr>
          <p:cNvPr id="14" name="Object 13"/>
          <p:cNvSpPr txBox="1"/>
          <p:nvPr/>
        </p:nvSpPr>
        <p:spPr>
          <a:xfrm>
            <a:off x="2966146" y="35583013"/>
            <a:ext cx="40826411" cy="1137946"/>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IDFPR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FY21 Adult-Use Dispensaries by Region</a:t>
            </a:r>
          </a:p>
        </p:txBody>
      </p:sp>
      <p:sp>
        <p:nvSpPr>
          <p:cNvPr id="15" name="Object 14"/>
          <p:cNvSpPr txBox="1"/>
          <p:nvPr/>
        </p:nvSpPr>
        <p:spPr>
          <a:xfrm>
            <a:off x="4353406" y="7937500"/>
            <a:ext cx="41222083" cy="2116667"/>
          </a:xfrm>
          <a:prstGeom prst="rect">
            <a:avLst/>
          </a:prstGeom>
          <a:noFill/>
        </p:spPr>
        <p:txBody>
          <a:bodyPr wrap="square" rtlCol="0" anchor="ctr"/>
          <a:lstStyle/>
          <a:p>
            <a:pPr>
              <a:buNone/>
            </a:pPr>
            <a:endParaRPr lang="en-US"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27676ED-A9A5-4811-9588-DCC8F9CD59C5}"/>
              </a:ext>
            </a:extLst>
          </p:cNvPr>
          <p:cNvSpPr txBox="1"/>
          <p:nvPr/>
        </p:nvSpPr>
        <p:spPr>
          <a:xfrm>
            <a:off x="49746349" y="37766114"/>
            <a:ext cx="535724" cy="923330"/>
          </a:xfrm>
          <a:prstGeom prst="rect">
            <a:avLst/>
          </a:prstGeom>
          <a:noFill/>
        </p:spPr>
        <p:txBody>
          <a:bodyPr wrap="none" rtlCol="0">
            <a:spAutoFit/>
          </a:bodyPr>
          <a:lstStyle/>
          <a:p>
            <a:fld id="{F751047D-C897-410C-B655-63B5FBA012E8}" type="slidenum">
              <a:rPr lang="en-US" sz="5400" smtClean="0">
                <a:latin typeface="Calibri" panose="020F0502020204030204" pitchFamily="34" charset="0"/>
                <a:cs typeface="Calibri" panose="020F0502020204030204" pitchFamily="34" charset="0"/>
              </a:rPr>
              <a:t>9</a:t>
            </a:fld>
            <a:endParaRPr lang="en-US" sz="5400" dirty="0">
              <a:latin typeface="Calibri" panose="020F0502020204030204" pitchFamily="34" charset="0"/>
              <a:cs typeface="Calibri" panose="020F0502020204030204" pitchFamily="34" charset="0"/>
            </a:endParaRPr>
          </a:p>
        </p:txBody>
      </p:sp>
      <p:graphicFrame>
        <p:nvGraphicFramePr>
          <p:cNvPr id="2" name="Table 2">
            <a:extLst>
              <a:ext uri="{FF2B5EF4-FFF2-40B4-BE49-F238E27FC236}">
                <a16:creationId xmlns:a16="http://schemas.microsoft.com/office/drawing/2014/main" id="{7DA32BB8-74A4-4A23-8A35-97F8ACCB54A0}"/>
              </a:ext>
            </a:extLst>
          </p:cNvPr>
          <p:cNvGraphicFramePr>
            <a:graphicFrameLocks noGrp="1"/>
          </p:cNvGraphicFramePr>
          <p:nvPr>
            <p:extLst>
              <p:ext uri="{D42A27DB-BD31-4B8C-83A1-F6EECF244321}">
                <p14:modId xmlns:p14="http://schemas.microsoft.com/office/powerpoint/2010/main" val="2236541945"/>
              </p:ext>
            </p:extLst>
          </p:nvPr>
        </p:nvGraphicFramePr>
        <p:xfrm>
          <a:off x="6310687" y="7748399"/>
          <a:ext cx="37307520" cy="23601860"/>
        </p:xfrm>
        <a:graphic>
          <a:graphicData uri="http://schemas.openxmlformats.org/drawingml/2006/table">
            <a:tbl>
              <a:tblPr firstRow="1" bandRow="1">
                <a:tableStyleId>{5C22544A-7EE6-4342-B048-85BDC9FD1C3A}</a:tableStyleId>
              </a:tblPr>
              <a:tblGrid>
                <a:gridCol w="18653760">
                  <a:extLst>
                    <a:ext uri="{9D8B030D-6E8A-4147-A177-3AD203B41FA5}">
                      <a16:colId xmlns:a16="http://schemas.microsoft.com/office/drawing/2014/main" val="3434915613"/>
                    </a:ext>
                  </a:extLst>
                </a:gridCol>
                <a:gridCol w="18653760">
                  <a:extLst>
                    <a:ext uri="{9D8B030D-6E8A-4147-A177-3AD203B41FA5}">
                      <a16:colId xmlns:a16="http://schemas.microsoft.com/office/drawing/2014/main" val="1546171193"/>
                    </a:ext>
                  </a:extLst>
                </a:gridCol>
              </a:tblGrid>
              <a:tr h="1852801">
                <a:tc>
                  <a:txBody>
                    <a:bodyPr/>
                    <a:lstStyle/>
                    <a:p>
                      <a:pPr algn="ctr">
                        <a:lnSpc>
                          <a:spcPct val="200000"/>
                        </a:lnSpc>
                      </a:pPr>
                      <a:r>
                        <a:rPr lang="en-US" sz="7200" dirty="0">
                          <a:latin typeface="Calibri" panose="020F0502020204030204" pitchFamily="34" charset="0"/>
                          <a:cs typeface="Calibri" panose="020F0502020204030204" pitchFamily="34" charset="0"/>
                        </a:rPr>
                        <a:t>Region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 of Adult-Use Dispensaries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154998"/>
                  </a:ext>
                </a:extLst>
              </a:tr>
              <a:tr h="2702892">
                <a:tc>
                  <a:txBody>
                    <a:bodyPr/>
                    <a:lstStyle/>
                    <a:p>
                      <a:pPr algn="l">
                        <a:lnSpc>
                          <a:spcPct val="200000"/>
                        </a:lnSpc>
                      </a:pPr>
                      <a:r>
                        <a:rPr lang="en-US" sz="7200" b="1" dirty="0">
                          <a:solidFill>
                            <a:schemeClr val="tx1"/>
                          </a:solidFill>
                          <a:latin typeface="Calibri" panose="020F0502020204030204" pitchFamily="34" charset="0"/>
                          <a:cs typeface="Calibri" panose="020F0502020204030204" pitchFamily="34" charset="0"/>
                        </a:rPr>
                        <a:t>Chicago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691057"/>
                  </a:ext>
                </a:extLst>
              </a:tr>
              <a:tr h="2702892">
                <a:tc>
                  <a:txBody>
                    <a:bodyPr/>
                    <a:lstStyle/>
                    <a:p>
                      <a:pPr algn="l">
                        <a:lnSpc>
                          <a:spcPct val="200000"/>
                        </a:lnSpc>
                      </a:pPr>
                      <a:r>
                        <a:rPr lang="en-US" sz="7200" b="1" dirty="0">
                          <a:solidFill>
                            <a:schemeClr val="tx1"/>
                          </a:solidFill>
                          <a:latin typeface="Calibri" panose="020F0502020204030204" pitchFamily="34" charset="0"/>
                          <a:cs typeface="Calibri" panose="020F0502020204030204" pitchFamily="34" charset="0"/>
                        </a:rPr>
                        <a:t>Suburban Cook</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23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188253"/>
                  </a:ext>
                </a:extLst>
              </a:tr>
              <a:tr h="2702892">
                <a:tc>
                  <a:txBody>
                    <a:bodyPr/>
                    <a:lstStyle/>
                    <a:p>
                      <a:pPr algn="l">
                        <a:lnSpc>
                          <a:spcPct val="200000"/>
                        </a:lnSpc>
                      </a:pPr>
                      <a:r>
                        <a:rPr lang="en-US" sz="7200" b="1" dirty="0">
                          <a:solidFill>
                            <a:schemeClr val="tx1"/>
                          </a:solidFill>
                          <a:latin typeface="Calibri" panose="020F0502020204030204" pitchFamily="34" charset="0"/>
                          <a:cs typeface="Calibri" panose="020F0502020204030204" pitchFamily="34" charset="0"/>
                        </a:rPr>
                        <a:t>DuPage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5950436"/>
                  </a:ext>
                </a:extLst>
              </a:tr>
              <a:tr h="2702892">
                <a:tc>
                  <a:txBody>
                    <a:bodyPr/>
                    <a:lstStyle/>
                    <a:p>
                      <a:pPr algn="l"/>
                      <a:r>
                        <a:rPr lang="en-US" sz="7200" b="1" dirty="0">
                          <a:solidFill>
                            <a:schemeClr val="tx1"/>
                          </a:solidFill>
                          <a:latin typeface="Calibri" panose="020F0502020204030204" pitchFamily="34" charset="0"/>
                          <a:cs typeface="Calibri" panose="020F0502020204030204" pitchFamily="34" charset="0"/>
                        </a:rPr>
                        <a:t>Chicago BLS w/o Cook or DuPage</a:t>
                      </a:r>
                      <a:r>
                        <a:rPr lang="en-US" sz="7200" b="0" dirty="0">
                          <a:solidFill>
                            <a:schemeClr val="tx1"/>
                          </a:solidFill>
                          <a:latin typeface="Calibri" panose="020F0502020204030204" pitchFamily="34" charset="0"/>
                          <a:cs typeface="Calibri" panose="020F0502020204030204" pitchFamily="34" charset="0"/>
                        </a:rPr>
                        <a:t>: </a:t>
                      </a:r>
                    </a:p>
                    <a:p>
                      <a:pPr algn="l"/>
                      <a:r>
                        <a:rPr lang="en-US" sz="7200" b="0" dirty="0">
                          <a:solidFill>
                            <a:schemeClr val="tx1"/>
                          </a:solidFill>
                          <a:latin typeface="Calibri" panose="020F0502020204030204" pitchFamily="34" charset="0"/>
                          <a:cs typeface="Calibri" panose="020F0502020204030204" pitchFamily="34" charset="0"/>
                        </a:rPr>
                        <a:t>Lake, McHenry, Kane, Grundy, Will, LaSalle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958910"/>
                  </a:ext>
                </a:extLst>
              </a:tr>
              <a:tr h="2702892">
                <a:tc>
                  <a:txBody>
                    <a:bodyPr/>
                    <a:lstStyle/>
                    <a:p>
                      <a:pPr algn="l"/>
                      <a:r>
                        <a:rPr lang="en-US" sz="7200" b="1" dirty="0">
                          <a:solidFill>
                            <a:schemeClr val="tx1"/>
                          </a:solidFill>
                          <a:latin typeface="Calibri" panose="020F0502020204030204" pitchFamily="34" charset="0"/>
                          <a:cs typeface="Calibri" panose="020F0502020204030204" pitchFamily="34" charset="0"/>
                        </a:rPr>
                        <a:t>Northern Non-Metropolitan: </a:t>
                      </a:r>
                    </a:p>
                    <a:p>
                      <a:pPr algn="l"/>
                      <a:r>
                        <a:rPr lang="en-US" sz="7200" b="0" dirty="0">
                          <a:solidFill>
                            <a:schemeClr val="tx1"/>
                          </a:solidFill>
                          <a:latin typeface="Calibri" panose="020F0502020204030204" pitchFamily="34" charset="0"/>
                          <a:cs typeface="Calibri" panose="020F0502020204030204" pitchFamily="34" charset="0"/>
                        </a:rPr>
                        <a:t>Jo Daviess, Winnebago, Whiteside, Rock Island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7235943"/>
                  </a:ext>
                </a:extLst>
              </a:tr>
              <a:tr h="2702892">
                <a:tc>
                  <a:txBody>
                    <a:bodyPr/>
                    <a:lstStyle/>
                    <a:p>
                      <a:pPr algn="l"/>
                      <a:r>
                        <a:rPr lang="en-US" sz="7200" b="1" dirty="0">
                          <a:solidFill>
                            <a:schemeClr val="tx1"/>
                          </a:solidFill>
                          <a:latin typeface="Calibri" panose="020F0502020204030204" pitchFamily="34" charset="0"/>
                          <a:cs typeface="Calibri" panose="020F0502020204030204" pitchFamily="34" charset="0"/>
                        </a:rPr>
                        <a:t>West Central: </a:t>
                      </a:r>
                      <a:r>
                        <a:rPr lang="en-US" sz="7200" b="0" dirty="0">
                          <a:solidFill>
                            <a:schemeClr val="tx1"/>
                          </a:solidFill>
                          <a:latin typeface="Calibri" panose="020F0502020204030204" pitchFamily="34" charset="0"/>
                          <a:cs typeface="Calibri" panose="020F0502020204030204" pitchFamily="34" charset="0"/>
                        </a:rPr>
                        <a:t>Knox, McDonough, Fulton, Tazewell, Peoria, Adams, Sangamon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789270"/>
                  </a:ext>
                </a:extLst>
              </a:tr>
              <a:tr h="2702892">
                <a:tc>
                  <a:txBody>
                    <a:bodyPr/>
                    <a:lstStyle/>
                    <a:p>
                      <a:pPr algn="l"/>
                      <a:r>
                        <a:rPr lang="en-US" sz="7200" b="1" dirty="0">
                          <a:solidFill>
                            <a:schemeClr val="tx1"/>
                          </a:solidFill>
                          <a:latin typeface="Calibri" panose="020F0502020204030204" pitchFamily="34" charset="0"/>
                          <a:cs typeface="Calibri" panose="020F0502020204030204" pitchFamily="34" charset="0"/>
                        </a:rPr>
                        <a:t>East Central: </a:t>
                      </a:r>
                      <a:r>
                        <a:rPr lang="en-US" sz="7200" b="0" dirty="0">
                          <a:solidFill>
                            <a:schemeClr val="tx1"/>
                          </a:solidFill>
                          <a:latin typeface="Calibri" panose="020F0502020204030204" pitchFamily="34" charset="0"/>
                          <a:cs typeface="Calibri" panose="020F0502020204030204" pitchFamily="34" charset="0"/>
                        </a:rPr>
                        <a:t>McLean, Champaign, Coles, Vermillion, Effingham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751139"/>
                  </a:ext>
                </a:extLst>
              </a:tr>
              <a:tr h="2702892">
                <a:tc>
                  <a:txBody>
                    <a:bodyPr/>
                    <a:lstStyle/>
                    <a:p>
                      <a:pPr algn="l"/>
                      <a:r>
                        <a:rPr lang="en-US" sz="7200" b="1" dirty="0">
                          <a:solidFill>
                            <a:schemeClr val="tx1"/>
                          </a:solidFill>
                          <a:latin typeface="Calibri" panose="020F0502020204030204" pitchFamily="34" charset="0"/>
                          <a:cs typeface="Calibri" panose="020F0502020204030204" pitchFamily="34" charset="0"/>
                        </a:rPr>
                        <a:t>South: </a:t>
                      </a:r>
                      <a:r>
                        <a:rPr lang="en-US" sz="7200" b="0" dirty="0">
                          <a:solidFill>
                            <a:schemeClr val="tx1"/>
                          </a:solidFill>
                          <a:latin typeface="Calibri" panose="020F0502020204030204" pitchFamily="34" charset="0"/>
                          <a:cs typeface="Calibri" panose="020F0502020204030204" pitchFamily="34" charset="0"/>
                        </a:rPr>
                        <a:t>Montgomery, Madison, St. Clair, Saline, Jackson, Union, Williamson, Jefferson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200000"/>
                        </a:lnSpc>
                      </a:pPr>
                      <a:r>
                        <a:rPr lang="en-US" sz="7200" dirty="0">
                          <a:latin typeface="Calibri" panose="020F0502020204030204" pitchFamily="34" charset="0"/>
                          <a:cs typeface="Calibri" panose="020F0502020204030204" pitchFamily="34" charset="0"/>
                        </a:rPr>
                        <a:t>11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82493632"/>
                  </a:ext>
                </a:extLst>
              </a:tr>
            </a:tbl>
          </a:graphicData>
        </a:graphic>
      </p:graphicFrame>
      <p:sp>
        <p:nvSpPr>
          <p:cNvPr id="3" name="TextBox 2">
            <a:extLst>
              <a:ext uri="{FF2B5EF4-FFF2-40B4-BE49-F238E27FC236}">
                <a16:creationId xmlns:a16="http://schemas.microsoft.com/office/drawing/2014/main" id="{7AE69646-5F31-4115-93FF-7257ACE29059}"/>
              </a:ext>
            </a:extLst>
          </p:cNvPr>
          <p:cNvSpPr txBox="1"/>
          <p:nvPr/>
        </p:nvSpPr>
        <p:spPr>
          <a:xfrm>
            <a:off x="6667500" y="31923335"/>
            <a:ext cx="4423968" cy="1200329"/>
          </a:xfrm>
          <a:prstGeom prst="rect">
            <a:avLst/>
          </a:prstGeom>
          <a:noFill/>
        </p:spPr>
        <p:txBody>
          <a:bodyPr wrap="none" rtlCol="0">
            <a:spAutoFit/>
          </a:bodyPr>
          <a:lstStyle/>
          <a:p>
            <a:r>
              <a:rPr lang="en-US" sz="7200" b="1" dirty="0">
                <a:latin typeface="Calibri" panose="020F0502020204030204" pitchFamily="34" charset="0"/>
                <a:cs typeface="Calibri" panose="020F0502020204030204" pitchFamily="34" charset="0"/>
              </a:rPr>
              <a:t>TOTAL: 110</a:t>
            </a:r>
          </a:p>
        </p:txBody>
      </p:sp>
    </p:spTree>
    <p:extLst>
      <p:ext uri="{BB962C8B-B14F-4D97-AF65-F5344CB8AC3E}">
        <p14:creationId xmlns:p14="http://schemas.microsoft.com/office/powerpoint/2010/main" val="1348159479"/>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463B122F5341498B242E5A639CB000" ma:contentTypeVersion="10" ma:contentTypeDescription="Create a new document." ma:contentTypeScope="" ma:versionID="b18d876f9925e738905869a4c628a359">
  <xsd:schema xmlns:xsd="http://www.w3.org/2001/XMLSchema" xmlns:xs="http://www.w3.org/2001/XMLSchema" xmlns:p="http://schemas.microsoft.com/office/2006/metadata/properties" xmlns:ns1="http://schemas.microsoft.com/sharepoint/v3" xmlns:ns2="c933b2c9-89ae-4998-8ba4-8e1e295fe60d" xmlns:ns3="7abc5f2e-346d-4484-8c42-443cfea5e956" targetNamespace="http://schemas.microsoft.com/office/2006/metadata/properties" ma:root="true" ma:fieldsID="0b0f862a0d0b25df2a00e0c3f0689f9b" ns1:_="" ns2:_="" ns3:_="">
    <xsd:import namespace="http://schemas.microsoft.com/sharepoint/v3"/>
    <xsd:import namespace="c933b2c9-89ae-4998-8ba4-8e1e295fe60d"/>
    <xsd:import namespace="7abc5f2e-346d-4484-8c42-443cfea5e95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33b2c9-89ae-4998-8ba4-8e1e295fe6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bc5f2e-346d-4484-8c42-443cfea5e95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8748B6-C3D5-416B-92C1-9C83402FAE4E}">
  <ds:schemaRefs>
    <ds:schemaRef ds:uri="http://schemas.microsoft.com/sharepoint/v3/contenttype/forms"/>
  </ds:schemaRefs>
</ds:datastoreItem>
</file>

<file path=customXml/itemProps2.xml><?xml version="1.0" encoding="utf-8"?>
<ds:datastoreItem xmlns:ds="http://schemas.openxmlformats.org/officeDocument/2006/customXml" ds:itemID="{C177B889-1B4D-4B95-BA18-AF192138BC2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933b2c9-89ae-4998-8ba4-8e1e295fe60d"/>
    <ds:schemaRef ds:uri="http://schemas.microsoft.com/sharepoint/v3"/>
    <ds:schemaRef ds:uri="http://purl.org/dc/terms/"/>
    <ds:schemaRef ds:uri="7abc5f2e-346d-4484-8c42-443cfea5e956"/>
    <ds:schemaRef ds:uri="http://www.w3.org/XML/1998/namespace"/>
    <ds:schemaRef ds:uri="http://purl.org/dc/dcmitype/"/>
  </ds:schemaRefs>
</ds:datastoreItem>
</file>

<file path=customXml/itemProps3.xml><?xml version="1.0" encoding="utf-8"?>
<ds:datastoreItem xmlns:ds="http://schemas.openxmlformats.org/officeDocument/2006/customXml" ds:itemID="{84EE5354-ACF2-4A14-87AF-AF2F6993A1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33b2c9-89ae-4998-8ba4-8e1e295fe60d"/>
    <ds:schemaRef ds:uri="7abc5f2e-346d-4484-8c42-443cfea5e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19736</TotalTime>
  <Words>3758</Words>
  <Application>Microsoft Office PowerPoint</Application>
  <PresentationFormat>Custom</PresentationFormat>
  <Paragraphs>572</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Phelps, Amanda</cp:lastModifiedBy>
  <cp:revision>322</cp:revision>
  <cp:lastPrinted>2021-09-07T20:17:49Z</cp:lastPrinted>
  <dcterms:created xsi:type="dcterms:W3CDTF">2021-06-25T21:01:40Z</dcterms:created>
  <dcterms:modified xsi:type="dcterms:W3CDTF">2021-09-28T16:05:58Z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0x010100CB463B122F5341498B242E5A639CB000</vt:lpwstr>
  </property>
</Properties>
</file>